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notesMasterIdLst>
    <p:notesMasterId r:id="rId16"/>
  </p:notesMasterIdLst>
  <p:handoutMasterIdLst>
    <p:handoutMasterId r:id="rId17"/>
  </p:handoutMasterIdLst>
  <p:sldIdLst>
    <p:sldId id="346" r:id="rId2"/>
    <p:sldId id="362" r:id="rId3"/>
    <p:sldId id="375" r:id="rId4"/>
    <p:sldId id="373" r:id="rId5"/>
    <p:sldId id="352" r:id="rId6"/>
    <p:sldId id="359" r:id="rId7"/>
    <p:sldId id="367" r:id="rId8"/>
    <p:sldId id="368" r:id="rId9"/>
    <p:sldId id="369" r:id="rId10"/>
    <p:sldId id="370" r:id="rId11"/>
    <p:sldId id="371" r:id="rId12"/>
    <p:sldId id="376" r:id="rId13"/>
    <p:sldId id="372" r:id="rId14"/>
    <p:sldId id="351" r:id="rId15"/>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eeza Mehmood Alam" initials="M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683"/>
    <a:srgbClr val="25AFE5"/>
    <a:srgbClr val="58585A"/>
    <a:srgbClr val="A8A9AD"/>
    <a:srgbClr val="D4B340"/>
    <a:srgbClr val="006EBA"/>
    <a:srgbClr val="AFB0B3"/>
    <a:srgbClr val="D7E8F4"/>
    <a:srgbClr val="F3F3F3"/>
    <a:srgbClr val="F8F4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9" autoAdjust="0"/>
    <p:restoredTop sz="83745" autoAdjust="0"/>
  </p:normalViewPr>
  <p:slideViewPr>
    <p:cSldViewPr snapToGrid="0" snapToObjects="1">
      <p:cViewPr varScale="1">
        <p:scale>
          <a:sx n="77" d="100"/>
          <a:sy n="77" d="100"/>
        </p:scale>
        <p:origin x="1860" y="90"/>
      </p:cViewPr>
      <p:guideLst>
        <p:guide orient="horz" pos="2160"/>
        <p:guide pos="38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5" d="100"/>
          <a:sy n="95" d="100"/>
        </p:scale>
        <p:origin x="24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452205\Desktop\Nairobi%20Workshop\Country%20Portfolio%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IDA TOP </a:t>
            </a:r>
            <a:r>
              <a:rPr lang="en-US" sz="1800" b="1" dirty="0"/>
              <a:t>3 </a:t>
            </a:r>
            <a:r>
              <a:rPr lang="en-US" sz="1800" b="1" dirty="0" smtClean="0"/>
              <a:t>SECTORS </a:t>
            </a:r>
            <a:r>
              <a:rPr lang="en-US" sz="1800" b="1" dirty="0"/>
              <a:t>(</a:t>
            </a:r>
            <a:r>
              <a:rPr lang="en-US" sz="1800" b="1" dirty="0" smtClean="0"/>
              <a:t>ACTIVE PORTFOLIO)</a:t>
            </a:r>
            <a:endParaRPr lang="en-US"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7.3303031243466446E-2"/>
                  <c:y val="0.1194577136335576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860087974336191"/>
                      <c:h val="0.34065151563712776"/>
                    </c:manualLayout>
                  </c15:layout>
                </c:ext>
              </c:extLst>
            </c:dLbl>
            <c:dLbl>
              <c:idx val="1"/>
              <c:layout>
                <c:manualLayout>
                  <c:x val="6.2041221840372245E-2"/>
                  <c:y val="-4.1038489783575964E-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3336944484371756E-2"/>
                  <c:y val="-1.6222441410683777E-16"/>
                </c:manualLayout>
              </c:layout>
              <c:tx>
                <c:rich>
                  <a:bodyPr/>
                  <a:lstStyle/>
                  <a:p>
                    <a:fld id="{0549A42D-F2A2-4162-A83D-59E9ECDC03C3}" type="CATEGORYNAME">
                      <a:rPr lang="en-US" b="1"/>
                      <a:pPr/>
                      <a:t>[CATEGORY NAME]</a:t>
                    </a:fld>
                    <a:r>
                      <a:rPr lang="en-US" baseline="0" dirty="0"/>
                      <a:t>
</a:t>
                    </a:r>
                    <a:fld id="{97503EDB-8245-484C-AC7D-CA639E441D3D}" type="PERCENTAGE">
                      <a:rPr lang="en-US" b="0"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874861978622204"/>
                      <c:h val="0.20975197145003127"/>
                    </c:manualLayout>
                  </c15:layout>
                  <c15:dlblFieldTable/>
                  <c15:showDataLabelsRange val="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'Pie Chart'!$B$7:$B$10</c:f>
              <c:strCache>
                <c:ptCount val="4"/>
                <c:pt idx="0">
                  <c:v>Public Administration, Law and Justice</c:v>
                </c:pt>
                <c:pt idx="1">
                  <c:v>Water, Sanitation and Flood Protection</c:v>
                </c:pt>
                <c:pt idx="2">
                  <c:v>Transportation</c:v>
                </c:pt>
                <c:pt idx="3">
                  <c:v>Others</c:v>
                </c:pt>
              </c:strCache>
            </c:strRef>
          </c:cat>
          <c:val>
            <c:numRef>
              <c:f>'Pie Chart'!$C$7:$C$10</c:f>
              <c:numCache>
                <c:formatCode>0.00%</c:formatCode>
                <c:ptCount val="4"/>
                <c:pt idx="0">
                  <c:v>0.2772</c:v>
                </c:pt>
                <c:pt idx="1">
                  <c:v>0.22320000000000001</c:v>
                </c:pt>
                <c:pt idx="2">
                  <c:v>0.18659999999999999</c:v>
                </c:pt>
                <c:pt idx="3">
                  <c:v>0.313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4464" y="0"/>
            <a:ext cx="3024187" cy="458788"/>
          </a:xfrm>
          <a:prstGeom prst="rect">
            <a:avLst/>
          </a:prstGeom>
        </p:spPr>
        <p:txBody>
          <a:bodyPr vert="horz" lIns="91440" tIns="45720" rIns="91440" bIns="45720" rtlCol="0"/>
          <a:lstStyle>
            <a:lvl1pPr algn="r">
              <a:defRPr sz="1200"/>
            </a:lvl1pPr>
          </a:lstStyle>
          <a:p>
            <a:fld id="{F4B7639F-F475-BD44-9B29-348EB529A42C}" type="datetimeFigureOut">
              <a:rPr lang="en-US" smtClean="0"/>
              <a:t>6/14/2016</a:t>
            </a:fld>
            <a:endParaRPr lang="en-US" dirty="0"/>
          </a:p>
        </p:txBody>
      </p:sp>
      <p:sp>
        <p:nvSpPr>
          <p:cNvPr id="4" name="Footer Placeholder 3"/>
          <p:cNvSpPr>
            <a:spLocks noGrp="1"/>
          </p:cNvSpPr>
          <p:nvPr>
            <p:ph type="ftr" sz="quarter" idx="2"/>
          </p:nvPr>
        </p:nvSpPr>
        <p:spPr>
          <a:xfrm>
            <a:off x="0" y="8685215"/>
            <a:ext cx="3024188"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4464" y="8685215"/>
            <a:ext cx="3024187" cy="458787"/>
          </a:xfrm>
          <a:prstGeom prst="rect">
            <a:avLst/>
          </a:prstGeom>
        </p:spPr>
        <p:txBody>
          <a:bodyPr vert="horz" lIns="91440" tIns="45720" rIns="91440" bIns="45720" rtlCol="0" anchor="b"/>
          <a:lstStyle>
            <a:lvl1pPr algn="r">
              <a:defRPr sz="1200"/>
            </a:lvl1pPr>
          </a:lstStyle>
          <a:p>
            <a:fld id="{C82F97C7-3756-5240-9ACA-9A550D9F7D47}" type="slidenum">
              <a:rPr lang="en-US" smtClean="0"/>
              <a:t>‹#›</a:t>
            </a:fld>
            <a:endParaRPr lang="en-US" dirty="0"/>
          </a:p>
        </p:txBody>
      </p:sp>
    </p:spTree>
    <p:extLst>
      <p:ext uri="{BB962C8B-B14F-4D97-AF65-F5344CB8AC3E}">
        <p14:creationId xmlns:p14="http://schemas.microsoft.com/office/powerpoint/2010/main" val="1494940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4464" y="0"/>
            <a:ext cx="3024187" cy="458788"/>
          </a:xfrm>
          <a:prstGeom prst="rect">
            <a:avLst/>
          </a:prstGeom>
        </p:spPr>
        <p:txBody>
          <a:bodyPr vert="horz" lIns="91440" tIns="45720" rIns="91440" bIns="45720" rtlCol="0"/>
          <a:lstStyle>
            <a:lvl1pPr algn="r">
              <a:defRPr sz="1200"/>
            </a:lvl1pPr>
          </a:lstStyle>
          <a:p>
            <a:fld id="{D7D8111B-88C1-4748-B9AA-203EDFB3A02A}" type="datetimeFigureOut">
              <a:rPr lang="en-US" smtClean="0"/>
              <a:t>6/14/2016</a:t>
            </a:fld>
            <a:endParaRPr lang="en-US" dirty="0"/>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0550"/>
            <a:ext cx="5583238"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3024188"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4464" y="8685215"/>
            <a:ext cx="3024187" cy="458787"/>
          </a:xfrm>
          <a:prstGeom prst="rect">
            <a:avLst/>
          </a:prstGeom>
        </p:spPr>
        <p:txBody>
          <a:bodyPr vert="horz" lIns="91440" tIns="45720" rIns="91440" bIns="45720" rtlCol="0" anchor="b"/>
          <a:lstStyle>
            <a:lvl1pPr algn="r">
              <a:defRPr sz="1200"/>
            </a:lvl1pPr>
          </a:lstStyle>
          <a:p>
            <a:fld id="{680B4097-0F78-405F-A6E0-C8830D1EA714}" type="slidenum">
              <a:rPr lang="en-US" smtClean="0"/>
              <a:t>‹#›</a:t>
            </a:fld>
            <a:endParaRPr lang="en-US" dirty="0"/>
          </a:p>
        </p:txBody>
      </p:sp>
    </p:spTree>
    <p:extLst>
      <p:ext uri="{BB962C8B-B14F-4D97-AF65-F5344CB8AC3E}">
        <p14:creationId xmlns:p14="http://schemas.microsoft.com/office/powerpoint/2010/main" val="63355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investment of the transport sector in the country &gt; US $2 billion </a:t>
            </a:r>
          </a:p>
          <a:p>
            <a:r>
              <a:rPr lang="en-US" dirty="0" smtClean="0"/>
              <a:t>Largest investments:</a:t>
            </a:r>
          </a:p>
          <a:p>
            <a:r>
              <a:rPr lang="en-US" sz="1200" b="0" i="0" u="none" strike="noStrike" kern="1200" dirty="0" smtClean="0">
                <a:solidFill>
                  <a:schemeClr val="tx1"/>
                </a:solidFill>
                <a:effectLst/>
                <a:latin typeface="+mn-lt"/>
                <a:ea typeface="+mn-ea"/>
                <a:cs typeface="+mn-cs"/>
              </a:rPr>
              <a:t>KE-Northern Corridor </a:t>
            </a:r>
            <a:r>
              <a:rPr lang="en-US" sz="1200" b="0" i="0" u="none" strike="noStrike" kern="1200" dirty="0" err="1" smtClean="0">
                <a:solidFill>
                  <a:schemeClr val="tx1"/>
                </a:solidFill>
                <a:effectLst/>
                <a:latin typeface="+mn-lt"/>
                <a:ea typeface="+mn-ea"/>
                <a:cs typeface="+mn-cs"/>
              </a:rPr>
              <a:t>Trnsprt</a:t>
            </a:r>
            <a:r>
              <a:rPr lang="en-US" sz="1200" b="0" i="0" u="none" strike="noStrike" kern="1200" dirty="0" smtClean="0">
                <a:solidFill>
                  <a:schemeClr val="tx1"/>
                </a:solidFill>
                <a:effectLst/>
                <a:latin typeface="+mn-lt"/>
                <a:ea typeface="+mn-ea"/>
                <a:cs typeface="+mn-cs"/>
              </a:rPr>
              <a:t> SIL (FY04)</a:t>
            </a:r>
            <a:r>
              <a:rPr lang="en-US" dirty="0" smtClean="0"/>
              <a:t> &gt; US $300</a:t>
            </a:r>
          </a:p>
          <a:p>
            <a:r>
              <a:rPr lang="en-US" sz="1200" b="0" i="0" u="none" strike="noStrike" kern="1200" dirty="0" err="1" smtClean="0">
                <a:solidFill>
                  <a:schemeClr val="tx1"/>
                </a:solidFill>
                <a:effectLst/>
                <a:latin typeface="+mn-lt"/>
                <a:ea typeface="+mn-ea"/>
                <a:cs typeface="+mn-cs"/>
              </a:rPr>
              <a:t>KE:Transport</a:t>
            </a:r>
            <a:r>
              <a:rPr lang="en-US" sz="1200" b="0" i="0" u="none" strike="noStrike" kern="1200" dirty="0" smtClean="0">
                <a:solidFill>
                  <a:schemeClr val="tx1"/>
                </a:solidFill>
                <a:effectLst/>
                <a:latin typeface="+mn-lt"/>
                <a:ea typeface="+mn-ea"/>
                <a:cs typeface="+mn-cs"/>
              </a:rPr>
              <a:t> Sector Support Project</a:t>
            </a:r>
            <a:r>
              <a:rPr lang="en-US" dirty="0" smtClean="0"/>
              <a:t> &gt;</a:t>
            </a:r>
            <a:r>
              <a:rPr lang="en-US" baseline="0" dirty="0" smtClean="0"/>
              <a:t> US $300</a:t>
            </a:r>
          </a:p>
          <a:p>
            <a:r>
              <a:rPr lang="en-US" sz="1200" b="0" i="0" u="none" strike="noStrike" kern="1200" dirty="0" smtClean="0">
                <a:solidFill>
                  <a:schemeClr val="tx1"/>
                </a:solidFill>
                <a:effectLst/>
                <a:latin typeface="+mn-lt"/>
                <a:ea typeface="+mn-ea"/>
                <a:cs typeface="+mn-cs"/>
              </a:rPr>
              <a:t>KE-National Urban Transport Improvement</a:t>
            </a:r>
            <a:r>
              <a:rPr lang="en-US" dirty="0" smtClean="0"/>
              <a:t>  &gt; US $300</a:t>
            </a:r>
            <a:endParaRPr lang="en-US" dirty="0"/>
          </a:p>
        </p:txBody>
      </p:sp>
      <p:sp>
        <p:nvSpPr>
          <p:cNvPr id="4" name="Slide Number Placeholder 3"/>
          <p:cNvSpPr>
            <a:spLocks noGrp="1"/>
          </p:cNvSpPr>
          <p:nvPr>
            <p:ph type="sldNum" sz="quarter" idx="10"/>
          </p:nvPr>
        </p:nvSpPr>
        <p:spPr/>
        <p:txBody>
          <a:bodyPr/>
          <a:lstStyle/>
          <a:p>
            <a:fld id="{680B4097-0F78-405F-A6E0-C8830D1EA714}" type="slidenum">
              <a:rPr lang="en-US" smtClean="0"/>
              <a:t>3</a:t>
            </a:fld>
            <a:endParaRPr lang="en-US" dirty="0"/>
          </a:p>
        </p:txBody>
      </p:sp>
    </p:spTree>
    <p:extLst>
      <p:ext uri="{BB962C8B-B14F-4D97-AF65-F5344CB8AC3E}">
        <p14:creationId xmlns:p14="http://schemas.microsoft.com/office/powerpoint/2010/main" val="203343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B4097-0F78-405F-A6E0-C8830D1EA714}" type="slidenum">
              <a:rPr lang="en-US" smtClean="0"/>
              <a:t>4</a:t>
            </a:fld>
            <a:endParaRPr lang="en-US"/>
          </a:p>
        </p:txBody>
      </p:sp>
    </p:spTree>
    <p:extLst>
      <p:ext uri="{BB962C8B-B14F-4D97-AF65-F5344CB8AC3E}">
        <p14:creationId xmlns:p14="http://schemas.microsoft.com/office/powerpoint/2010/main" val="387880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B4097-0F78-405F-A6E0-C8830D1EA714}" type="slidenum">
              <a:rPr lang="en-US" smtClean="0"/>
              <a:t>6</a:t>
            </a:fld>
            <a:endParaRPr lang="en-US" dirty="0"/>
          </a:p>
        </p:txBody>
      </p:sp>
    </p:spTree>
    <p:extLst>
      <p:ext uri="{BB962C8B-B14F-4D97-AF65-F5344CB8AC3E}">
        <p14:creationId xmlns:p14="http://schemas.microsoft.com/office/powerpoint/2010/main" val="163396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B4097-0F78-405F-A6E0-C8830D1EA714}" type="slidenum">
              <a:rPr lang="en-US" smtClean="0"/>
              <a:t>9</a:t>
            </a:fld>
            <a:endParaRPr lang="en-US" dirty="0"/>
          </a:p>
        </p:txBody>
      </p:sp>
    </p:spTree>
    <p:extLst>
      <p:ext uri="{BB962C8B-B14F-4D97-AF65-F5344CB8AC3E}">
        <p14:creationId xmlns:p14="http://schemas.microsoft.com/office/powerpoint/2010/main" val="220096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3B966-0486-224C-976D-30CFFE61647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 y="6400800"/>
            <a:ext cx="9144001" cy="457200"/>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 y="6334321"/>
            <a:ext cx="9144001" cy="65999"/>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647062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6334316"/>
            <a:ext cx="9141619" cy="6400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298058575"/>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0522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 y="4"/>
            <a:ext cx="211873" cy="867261"/>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 y="6701250"/>
            <a:ext cx="9144001" cy="156755"/>
          </a:xfrm>
          <a:prstGeom prst="rect">
            <a:avLst/>
          </a:prstGeom>
          <a:solidFill>
            <a:srgbClr val="58585A"/>
          </a:solidFill>
          <a:ln>
            <a:solidFill>
              <a:srgbClr val="58585A"/>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3" y="6668480"/>
            <a:ext cx="9144001" cy="65999"/>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txBox="1">
            <a:spLocks/>
          </p:cNvSpPr>
          <p:nvPr userDrawn="1"/>
        </p:nvSpPr>
        <p:spPr>
          <a:xfrm>
            <a:off x="822964" y="6355288"/>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CC80A-827A-8D40-B12A-9BC6599DBA81}" type="datetime1">
              <a:rPr lang="en-US" sz="900" smtClean="0"/>
              <a:pPr/>
              <a:t>6/14/2016</a:t>
            </a:fld>
            <a:endParaRPr lang="en-US" sz="900" dirty="0"/>
          </a:p>
        </p:txBody>
      </p:sp>
      <p:sp>
        <p:nvSpPr>
          <p:cNvPr id="11" name="Slide Number Placeholder 5"/>
          <p:cNvSpPr txBox="1">
            <a:spLocks/>
          </p:cNvSpPr>
          <p:nvPr userDrawn="1"/>
        </p:nvSpPr>
        <p:spPr>
          <a:xfrm>
            <a:off x="7917356" y="6257517"/>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F3B966-0486-224C-976D-30CFFE616478}" type="slidenum">
              <a:rPr lang="en-US" sz="1050" smtClean="0">
                <a:solidFill>
                  <a:srgbClr val="AFB0B3"/>
                </a:solidFill>
              </a:rPr>
              <a:pPr/>
              <a:t>‹#›</a:t>
            </a:fld>
            <a:endParaRPr lang="en-US" sz="1050" dirty="0">
              <a:solidFill>
                <a:srgbClr val="AFB0B3"/>
              </a:solidFill>
            </a:endParaRPr>
          </a:p>
        </p:txBody>
      </p:sp>
      <p:sp>
        <p:nvSpPr>
          <p:cNvPr id="12" name="Rectangle 6"/>
          <p:cNvSpPr/>
          <p:nvPr userDrawn="1"/>
        </p:nvSpPr>
        <p:spPr>
          <a:xfrm>
            <a:off x="2" y="6683660"/>
            <a:ext cx="8409363" cy="189524"/>
          </a:xfrm>
          <a:custGeom>
            <a:avLst/>
            <a:gdLst>
              <a:gd name="connsiteX0" fmla="*/ 0 w 8366760"/>
              <a:gd name="connsiteY0" fmla="*/ 0 h 457200"/>
              <a:gd name="connsiteX1" fmla="*/ 8366760 w 8366760"/>
              <a:gd name="connsiteY1" fmla="*/ 0 h 457200"/>
              <a:gd name="connsiteX2" fmla="*/ 8366760 w 8366760"/>
              <a:gd name="connsiteY2" fmla="*/ 457200 h 457200"/>
              <a:gd name="connsiteX3" fmla="*/ 0 w 8366760"/>
              <a:gd name="connsiteY3" fmla="*/ 457200 h 457200"/>
              <a:gd name="connsiteX4" fmla="*/ 0 w 8366760"/>
              <a:gd name="connsiteY4" fmla="*/ 0 h 457200"/>
              <a:gd name="connsiteX0" fmla="*/ 0 w 8366760"/>
              <a:gd name="connsiteY0" fmla="*/ 0 h 457200"/>
              <a:gd name="connsiteX1" fmla="*/ 8366760 w 8366760"/>
              <a:gd name="connsiteY1" fmla="*/ 0 h 457200"/>
              <a:gd name="connsiteX2" fmla="*/ 8078894 w 8366760"/>
              <a:gd name="connsiteY2" fmla="*/ 440266 h 457200"/>
              <a:gd name="connsiteX3" fmla="*/ 0 w 8366760"/>
              <a:gd name="connsiteY3" fmla="*/ 457200 h 457200"/>
              <a:gd name="connsiteX4" fmla="*/ 0 w 8366760"/>
              <a:gd name="connsiteY4" fmla="*/ 0 h 457200"/>
              <a:gd name="connsiteX0" fmla="*/ 0 w 8366760"/>
              <a:gd name="connsiteY0" fmla="*/ 0 h 478366"/>
              <a:gd name="connsiteX1" fmla="*/ 8366760 w 8366760"/>
              <a:gd name="connsiteY1" fmla="*/ 0 h 478366"/>
              <a:gd name="connsiteX2" fmla="*/ 8221858 w 8366760"/>
              <a:gd name="connsiteY2" fmla="*/ 478366 h 478366"/>
              <a:gd name="connsiteX3" fmla="*/ 0 w 8366760"/>
              <a:gd name="connsiteY3" fmla="*/ 457200 h 478366"/>
              <a:gd name="connsiteX4" fmla="*/ 0 w 8366760"/>
              <a:gd name="connsiteY4" fmla="*/ 0 h 47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60" h="478366">
                <a:moveTo>
                  <a:pt x="0" y="0"/>
                </a:moveTo>
                <a:lnTo>
                  <a:pt x="8366760" y="0"/>
                </a:lnTo>
                <a:lnTo>
                  <a:pt x="8221858" y="478366"/>
                </a:lnTo>
                <a:lnTo>
                  <a:pt x="0" y="457200"/>
                </a:lnTo>
                <a:lnTo>
                  <a:pt x="0" y="0"/>
                </a:lnTo>
                <a:close/>
              </a:path>
            </a:pathLst>
          </a:cu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7"/>
          <p:cNvSpPr>
            <a:spLocks noGrp="1"/>
          </p:cNvSpPr>
          <p:nvPr>
            <p:ph type="title"/>
          </p:nvPr>
        </p:nvSpPr>
        <p:spPr>
          <a:xfrm>
            <a:off x="512959" y="143306"/>
            <a:ext cx="7896407" cy="580657"/>
          </a:xfrm>
        </p:spPr>
        <p:txBody>
          <a:bodyPr>
            <a:noAutofit/>
          </a:bodyPr>
          <a:lstStyle>
            <a:lvl1pPr>
              <a:defRPr sz="4000">
                <a:solidFill>
                  <a:srgbClr val="58585A"/>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822964" y="6250784"/>
            <a:ext cx="1854203" cy="365125"/>
          </a:xfrm>
          <a:prstGeom prst="rect">
            <a:avLst/>
          </a:prstGeom>
        </p:spPr>
        <p:txBody>
          <a:bodyPr/>
          <a:lstStyle>
            <a:lvl1pPr>
              <a:defRPr>
                <a:solidFill>
                  <a:srgbClr val="AFB0B3"/>
                </a:solidFill>
              </a:defRPr>
            </a:lvl1pPr>
          </a:lstStyle>
          <a:p>
            <a:fld id="{3513FD34-5D10-A64D-A001-0004A773816E}" type="datetime1">
              <a:rPr lang="en-US" smtClean="0"/>
              <a:pPr/>
              <a:t>6/14/2016</a:t>
            </a:fld>
            <a:endParaRPr lang="en-US" dirty="0"/>
          </a:p>
        </p:txBody>
      </p:sp>
      <p:sp>
        <p:nvSpPr>
          <p:cNvPr id="6" name="Footer Placeholder 5"/>
          <p:cNvSpPr>
            <a:spLocks noGrp="1"/>
          </p:cNvSpPr>
          <p:nvPr>
            <p:ph type="ftr" sz="quarter" idx="11"/>
          </p:nvPr>
        </p:nvSpPr>
        <p:spPr>
          <a:xfrm>
            <a:off x="2764640" y="6250784"/>
            <a:ext cx="3617103" cy="365125"/>
          </a:xfrm>
        </p:spPr>
        <p:txBody>
          <a:bodyPr/>
          <a:lstStyle>
            <a:lvl1pPr>
              <a:defRPr>
                <a:solidFill>
                  <a:srgbClr val="AFB0B3"/>
                </a:solidFill>
              </a:defRPr>
            </a:lvl1pPr>
          </a:lstStyle>
          <a:p>
            <a:endParaRPr lang="en-US" dirty="0"/>
          </a:p>
        </p:txBody>
      </p:sp>
      <p:cxnSp>
        <p:nvCxnSpPr>
          <p:cNvPr id="14" name="Straight Connector 13"/>
          <p:cNvCxnSpPr/>
          <p:nvPr userDrawn="1"/>
        </p:nvCxnSpPr>
        <p:spPr>
          <a:xfrm>
            <a:off x="0" y="867264"/>
            <a:ext cx="9144000" cy="1"/>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7990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137747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5" name="Rectangle 14"/>
          <p:cNvSpPr/>
          <p:nvPr userDrawn="1"/>
        </p:nvSpPr>
        <p:spPr>
          <a:xfrm>
            <a:off x="3745525" y="6"/>
            <a:ext cx="4317002" cy="3024553"/>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 y="4415214"/>
            <a:ext cx="9141619" cy="2442791"/>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51200"/>
            <a:ext cx="9141619" cy="6400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98073" y="1433403"/>
            <a:ext cx="3909495" cy="1049542"/>
          </a:xfrm>
        </p:spPr>
        <p:txBody>
          <a:bodyPr tIns="0" bIns="0" anchor="b">
            <a:noAutofit/>
          </a:bodyPr>
          <a:lstStyle>
            <a:lvl1pPr>
              <a:defRPr sz="3600" b="0">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3B966-0486-224C-976D-30CFFE616478}" type="slidenum">
              <a:rPr lang="en-US" smtClean="0"/>
              <a:t>‹#›</a:t>
            </a:fld>
            <a:endParaRPr lang="en-US" dirty="0"/>
          </a:p>
        </p:txBody>
      </p:sp>
      <p:sp>
        <p:nvSpPr>
          <p:cNvPr id="11" name="TextBox 10"/>
          <p:cNvSpPr txBox="1"/>
          <p:nvPr userDrawn="1"/>
        </p:nvSpPr>
        <p:spPr>
          <a:xfrm>
            <a:off x="5818912" y="872836"/>
            <a:ext cx="184731" cy="369332"/>
          </a:xfrm>
          <a:prstGeom prst="rect">
            <a:avLst/>
          </a:prstGeom>
          <a:noFill/>
        </p:spPr>
        <p:txBody>
          <a:bodyPr wrap="none" rtlCol="0">
            <a:spAutoFit/>
          </a:bodyPr>
          <a:lstStyle/>
          <a:p>
            <a:endParaRPr lang="en-US" sz="1800" dirty="0"/>
          </a:p>
        </p:txBody>
      </p:sp>
      <p:sp>
        <p:nvSpPr>
          <p:cNvPr id="13" name="TextBox 12"/>
          <p:cNvSpPr txBox="1"/>
          <p:nvPr userDrawn="1"/>
        </p:nvSpPr>
        <p:spPr>
          <a:xfrm>
            <a:off x="6927276" y="2360713"/>
            <a:ext cx="184731" cy="369332"/>
          </a:xfrm>
          <a:prstGeom prst="rect">
            <a:avLst/>
          </a:prstGeom>
          <a:noFill/>
        </p:spPr>
        <p:txBody>
          <a:bodyPr wrap="none" rtlCol="0">
            <a:spAutoFit/>
          </a:bodyPr>
          <a:lstStyle/>
          <a:p>
            <a:endParaRPr lang="en-US" sz="1800" dirty="0"/>
          </a:p>
        </p:txBody>
      </p:sp>
      <p:pic>
        <p:nvPicPr>
          <p:cNvPr id="14" name="Picture 13"/>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745525" y="3215793"/>
            <a:ext cx="4388567" cy="811885"/>
          </a:xfrm>
          <a:prstGeom prst="rect">
            <a:avLst/>
          </a:prstGeom>
        </p:spPr>
      </p:pic>
    </p:spTree>
    <p:extLst>
      <p:ext uri="{BB962C8B-B14F-4D97-AF65-F5344CB8AC3E}">
        <p14:creationId xmlns:p14="http://schemas.microsoft.com/office/powerpoint/2010/main" val="68574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56319" y="6459786"/>
            <a:ext cx="602450" cy="365125"/>
          </a:xfrm>
        </p:spPr>
        <p:txBody>
          <a:bodyPr/>
          <a:lstStyle/>
          <a:p>
            <a:fld id="{ACF3B966-0486-224C-976D-30CFFE616478}" type="slidenum">
              <a:rPr lang="en-US" smtClean="0"/>
              <a:pPr/>
              <a:t>‹#›</a:t>
            </a:fld>
            <a:endParaRPr lang="en-US" dirty="0"/>
          </a:p>
        </p:txBody>
      </p:sp>
    </p:spTree>
    <p:extLst>
      <p:ext uri="{BB962C8B-B14F-4D97-AF65-F5344CB8AC3E}">
        <p14:creationId xmlns:p14="http://schemas.microsoft.com/office/powerpoint/2010/main" val="197893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22167" y="-2832"/>
            <a:ext cx="7543800" cy="87009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445357" y="6452972"/>
            <a:ext cx="487987" cy="365125"/>
          </a:xfrm>
        </p:spPr>
        <p:txBody>
          <a:bodyPr/>
          <a:lstStyle/>
          <a:p>
            <a:fld id="{ACF3B966-0486-224C-976D-30CFFE616478}" type="slidenum">
              <a:rPr lang="en-US" smtClean="0"/>
              <a:pPr/>
              <a:t>‹#›</a:t>
            </a:fld>
            <a:endParaRPr lang="en-US" dirty="0"/>
          </a:p>
        </p:txBody>
      </p:sp>
      <p:sp>
        <p:nvSpPr>
          <p:cNvPr id="9" name="Rectangle 8"/>
          <p:cNvSpPr/>
          <p:nvPr userDrawn="1"/>
        </p:nvSpPr>
        <p:spPr>
          <a:xfrm>
            <a:off x="3" y="4"/>
            <a:ext cx="293912" cy="867261"/>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0" y="867264"/>
            <a:ext cx="9144000" cy="1"/>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181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11468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291946" y="6459394"/>
            <a:ext cx="633994" cy="365125"/>
          </a:xfrm>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28864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283039" y="6459786"/>
            <a:ext cx="678526" cy="365125"/>
          </a:xfrm>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9255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CF3B966-0486-224C-976D-30CFFE616478}" type="slidenum">
              <a:rPr lang="en-US" smtClean="0"/>
              <a:t>‹#›</a:t>
            </a:fld>
            <a:endParaRPr lang="en-US" dirty="0"/>
          </a:p>
        </p:txBody>
      </p:sp>
      <p:sp>
        <p:nvSpPr>
          <p:cNvPr id="10" name="Rectangle 9"/>
          <p:cNvSpPr/>
          <p:nvPr userDrawn="1"/>
        </p:nvSpPr>
        <p:spPr>
          <a:xfrm>
            <a:off x="3" y="6400800"/>
            <a:ext cx="9144001" cy="457200"/>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 y="6334321"/>
            <a:ext cx="9144001" cy="65999"/>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65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t>6/14/2016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F3B966-0486-224C-976D-30CFFE616478}" type="slidenum">
              <a:rPr lang="en-US" smtClean="0"/>
              <a:t>‹#›</a:t>
            </a:fld>
            <a:endParaRPr lang="en-US" dirty="0"/>
          </a:p>
        </p:txBody>
      </p:sp>
      <p:pic>
        <p:nvPicPr>
          <p:cNvPr id="10" name="Picture 9"/>
          <p:cNvPicPr>
            <a:picLocks noChangeAspect="1"/>
          </p:cNvPicPr>
          <p:nvPr userDrawn="1"/>
        </p:nvPicPr>
        <p:blipFill rotWithShape="1">
          <a:blip r:embed="rId2">
            <a:alphaModFix amt="83000"/>
            <a:extLst>
              <a:ext uri="{28A0092B-C50C-407E-A947-70E740481C1C}">
                <a14:useLocalDpi xmlns:a14="http://schemas.microsoft.com/office/drawing/2010/main" val="0"/>
              </a:ext>
            </a:extLst>
          </a:blip>
          <a:srcRect l="1983" r="1534"/>
          <a:stretch/>
        </p:blipFill>
        <p:spPr>
          <a:xfrm>
            <a:off x="340677" y="6342063"/>
            <a:ext cx="2402524" cy="395929"/>
          </a:xfrm>
          <a:prstGeom prst="rect">
            <a:avLst/>
          </a:prstGeom>
        </p:spPr>
      </p:pic>
    </p:spTree>
    <p:extLst>
      <p:ext uri="{BB962C8B-B14F-4D97-AF65-F5344CB8AC3E}">
        <p14:creationId xmlns:p14="http://schemas.microsoft.com/office/powerpoint/2010/main" val="1608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4915076"/>
            <a:ext cx="9141619" cy="6400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19344673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3B966-0486-224C-976D-30CFFE616478}" type="slidenum">
              <a:rPr lang="en-US" smtClean="0"/>
              <a:t>‹#›</a:t>
            </a:fld>
            <a:endParaRPr lang="en-US" dirty="0"/>
          </a:p>
        </p:txBody>
      </p:sp>
    </p:spTree>
    <p:extLst>
      <p:ext uri="{BB962C8B-B14F-4D97-AF65-F5344CB8AC3E}">
        <p14:creationId xmlns:p14="http://schemas.microsoft.com/office/powerpoint/2010/main" val="183765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6/14/2016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CF3B966-0486-224C-976D-30CFFE616478}" type="slidenum">
              <a:rPr lang="en-US" smtClean="0"/>
              <a:t>‹#›</a:t>
            </a:fld>
            <a:endParaRPr lang="en-US" dirty="0"/>
          </a:p>
        </p:txBody>
      </p:sp>
      <p:sp>
        <p:nvSpPr>
          <p:cNvPr id="11" name="Rectangle 10"/>
          <p:cNvSpPr/>
          <p:nvPr userDrawn="1"/>
        </p:nvSpPr>
        <p:spPr>
          <a:xfrm>
            <a:off x="3" y="6400800"/>
            <a:ext cx="9144001" cy="4572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userDrawn="1"/>
        </p:nvSpPr>
        <p:spPr>
          <a:xfrm>
            <a:off x="0" y="6400800"/>
            <a:ext cx="8366760" cy="459316"/>
          </a:xfrm>
          <a:custGeom>
            <a:avLst/>
            <a:gdLst>
              <a:gd name="connsiteX0" fmla="*/ 0 w 8366760"/>
              <a:gd name="connsiteY0" fmla="*/ 0 h 457200"/>
              <a:gd name="connsiteX1" fmla="*/ 8366760 w 8366760"/>
              <a:gd name="connsiteY1" fmla="*/ 0 h 457200"/>
              <a:gd name="connsiteX2" fmla="*/ 8366760 w 8366760"/>
              <a:gd name="connsiteY2" fmla="*/ 457200 h 457200"/>
              <a:gd name="connsiteX3" fmla="*/ 0 w 8366760"/>
              <a:gd name="connsiteY3" fmla="*/ 457200 h 457200"/>
              <a:gd name="connsiteX4" fmla="*/ 0 w 8366760"/>
              <a:gd name="connsiteY4" fmla="*/ 0 h 457200"/>
              <a:gd name="connsiteX0" fmla="*/ 0 w 8366760"/>
              <a:gd name="connsiteY0" fmla="*/ 0 h 457200"/>
              <a:gd name="connsiteX1" fmla="*/ 8366760 w 8366760"/>
              <a:gd name="connsiteY1" fmla="*/ 0 h 457200"/>
              <a:gd name="connsiteX2" fmla="*/ 8078894 w 8366760"/>
              <a:gd name="connsiteY2" fmla="*/ 440266 h 457200"/>
              <a:gd name="connsiteX3" fmla="*/ 0 w 8366760"/>
              <a:gd name="connsiteY3" fmla="*/ 457200 h 457200"/>
              <a:gd name="connsiteX4" fmla="*/ 0 w 8366760"/>
              <a:gd name="connsiteY4" fmla="*/ 0 h 457200"/>
              <a:gd name="connsiteX0" fmla="*/ 0 w 8366760"/>
              <a:gd name="connsiteY0" fmla="*/ 0 h 457200"/>
              <a:gd name="connsiteX1" fmla="*/ 8366760 w 8366760"/>
              <a:gd name="connsiteY1" fmla="*/ 0 h 457200"/>
              <a:gd name="connsiteX2" fmla="*/ 8078894 w 8366760"/>
              <a:gd name="connsiteY2" fmla="*/ 449791 h 457200"/>
              <a:gd name="connsiteX3" fmla="*/ 0 w 8366760"/>
              <a:gd name="connsiteY3" fmla="*/ 457200 h 457200"/>
              <a:gd name="connsiteX4" fmla="*/ 0 w 8366760"/>
              <a:gd name="connsiteY4" fmla="*/ 0 h 457200"/>
              <a:gd name="connsiteX0" fmla="*/ 0 w 8366760"/>
              <a:gd name="connsiteY0" fmla="*/ 0 h 459316"/>
              <a:gd name="connsiteX1" fmla="*/ 8366760 w 8366760"/>
              <a:gd name="connsiteY1" fmla="*/ 0 h 459316"/>
              <a:gd name="connsiteX2" fmla="*/ 8075322 w 8366760"/>
              <a:gd name="connsiteY2" fmla="*/ 459316 h 459316"/>
              <a:gd name="connsiteX3" fmla="*/ 0 w 8366760"/>
              <a:gd name="connsiteY3" fmla="*/ 457200 h 459316"/>
              <a:gd name="connsiteX4" fmla="*/ 0 w 8366760"/>
              <a:gd name="connsiteY4" fmla="*/ 0 h 4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60" h="459316">
                <a:moveTo>
                  <a:pt x="0" y="0"/>
                </a:moveTo>
                <a:lnTo>
                  <a:pt x="8366760" y="0"/>
                </a:lnTo>
                <a:lnTo>
                  <a:pt x="8075322" y="459316"/>
                </a:lnTo>
                <a:lnTo>
                  <a:pt x="0" y="457200"/>
                </a:lnTo>
                <a:lnTo>
                  <a:pt x="0" y="0"/>
                </a:lnTo>
                <a:close/>
              </a:path>
            </a:pathLst>
          </a:cu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rotWithShape="1">
          <a:blip r:embed="rId16">
            <a:alphaModFix amt="83000"/>
            <a:extLst>
              <a:ext uri="{28A0092B-C50C-407E-A947-70E740481C1C}">
                <a14:useLocalDpi xmlns:a14="http://schemas.microsoft.com/office/drawing/2010/main" val="0"/>
              </a:ext>
            </a:extLst>
          </a:blip>
          <a:srcRect l="1983" r="1534"/>
          <a:stretch/>
        </p:blipFill>
        <p:spPr>
          <a:xfrm>
            <a:off x="59480" y="6417905"/>
            <a:ext cx="2348715" cy="387061"/>
          </a:xfrm>
          <a:prstGeom prst="rect">
            <a:avLst/>
          </a:prstGeom>
        </p:spPr>
      </p:pic>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469217" y="6476722"/>
            <a:ext cx="1557655" cy="319959"/>
          </a:xfrm>
          <a:prstGeom prst="rect">
            <a:avLst/>
          </a:prstGeom>
        </p:spPr>
      </p:pic>
    </p:spTree>
    <p:extLst>
      <p:ext uri="{BB962C8B-B14F-4D97-AF65-F5344CB8AC3E}">
        <p14:creationId xmlns:p14="http://schemas.microsoft.com/office/powerpoint/2010/main" val="141478225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07" r:id="rId12"/>
    <p:sldLayoutId id="2147483906" r:id="rId13"/>
    <p:sldLayoutId id="2147483903" r:id="rId1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gif"/><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391"/>
            <a:ext cx="9144000" cy="3679497"/>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9338" y="4846248"/>
            <a:ext cx="8685324" cy="2142380"/>
          </a:xfrm>
          <a:prstGeom prst="rect">
            <a:avLst/>
          </a:prstGeom>
        </p:spPr>
      </p:pic>
      <p:sp>
        <p:nvSpPr>
          <p:cNvPr id="3" name="TextBox 2"/>
          <p:cNvSpPr txBox="1"/>
          <p:nvPr/>
        </p:nvSpPr>
        <p:spPr>
          <a:xfrm>
            <a:off x="671651" y="1800952"/>
            <a:ext cx="7872602" cy="2086725"/>
          </a:xfrm>
          <a:prstGeom prst="rect">
            <a:avLst/>
          </a:prstGeom>
          <a:noFill/>
        </p:spPr>
        <p:txBody>
          <a:bodyPr wrap="square" rtlCol="0">
            <a:spAutoFit/>
          </a:bodyPr>
          <a:lstStyle/>
          <a:p>
            <a:pPr>
              <a:lnSpc>
                <a:spcPct val="90000"/>
              </a:lnSpc>
              <a:buSzPts val="1000"/>
              <a:tabLst>
                <a:tab pos="457200" algn="l"/>
              </a:tabLst>
            </a:pPr>
            <a:r>
              <a:rPr lang="en-US" sz="4800" b="1" dirty="0">
                <a:solidFill>
                  <a:schemeClr val="bg1"/>
                </a:solidFill>
              </a:rPr>
              <a:t>SUSTAINABLE </a:t>
            </a:r>
            <a:r>
              <a:rPr lang="en-US" sz="4800" b="1" dirty="0">
                <a:solidFill>
                  <a:schemeClr val="tx1">
                    <a:lumMod val="75000"/>
                    <a:lumOff val="25000"/>
                  </a:schemeClr>
                </a:solidFill>
              </a:rPr>
              <a:t>MOBILITY</a:t>
            </a:r>
          </a:p>
          <a:p>
            <a:pPr>
              <a:lnSpc>
                <a:spcPct val="90000"/>
              </a:lnSpc>
              <a:buSzPts val="1000"/>
              <a:tabLst>
                <a:tab pos="457200" algn="l"/>
              </a:tabLst>
            </a:pPr>
            <a:r>
              <a:rPr lang="en-US" sz="4800" b="1" dirty="0">
                <a:solidFill>
                  <a:schemeClr val="bg1"/>
                </a:solidFill>
              </a:rPr>
              <a:t>FOR </a:t>
            </a:r>
            <a:r>
              <a:rPr lang="en-US" sz="4800" b="1" dirty="0" smtClean="0">
                <a:solidFill>
                  <a:schemeClr val="bg1"/>
                </a:solidFill>
              </a:rPr>
              <a:t>ALL</a:t>
            </a:r>
          </a:p>
          <a:p>
            <a:pPr>
              <a:lnSpc>
                <a:spcPct val="90000"/>
              </a:lnSpc>
              <a:buSzPts val="1000"/>
              <a:tabLst>
                <a:tab pos="457200" algn="l"/>
              </a:tabLst>
            </a:pPr>
            <a:endParaRPr lang="en-US" sz="4800" dirty="0">
              <a:solidFill>
                <a:schemeClr val="bg1"/>
              </a:solidFill>
            </a:endParaRPr>
          </a:p>
        </p:txBody>
      </p:sp>
      <p:sp>
        <p:nvSpPr>
          <p:cNvPr id="4" name="TextBox 3"/>
          <p:cNvSpPr txBox="1"/>
          <p:nvPr/>
        </p:nvSpPr>
        <p:spPr>
          <a:xfrm>
            <a:off x="6806746" y="4148671"/>
            <a:ext cx="1872436" cy="707886"/>
          </a:xfrm>
          <a:prstGeom prst="rect">
            <a:avLst/>
          </a:prstGeom>
          <a:noFill/>
        </p:spPr>
        <p:txBody>
          <a:bodyPr wrap="none" rtlCol="0">
            <a:spAutoFit/>
          </a:bodyPr>
          <a:lstStyle/>
          <a:p>
            <a:r>
              <a:rPr lang="en-US" sz="2000" dirty="0" smtClean="0">
                <a:solidFill>
                  <a:schemeClr val="bg1"/>
                </a:solidFill>
              </a:rPr>
              <a:t>Nancy </a:t>
            </a:r>
            <a:r>
              <a:rPr lang="en-US" sz="2000" dirty="0" err="1" smtClean="0">
                <a:solidFill>
                  <a:schemeClr val="bg1"/>
                </a:solidFill>
              </a:rPr>
              <a:t>Vandycke</a:t>
            </a:r>
            <a:endParaRPr lang="en-US" sz="2000" dirty="0" smtClean="0">
              <a:solidFill>
                <a:schemeClr val="bg1"/>
              </a:solidFill>
            </a:endParaRPr>
          </a:p>
          <a:p>
            <a:r>
              <a:rPr lang="en-US" sz="2000" dirty="0" smtClean="0">
                <a:solidFill>
                  <a:schemeClr val="bg1"/>
                </a:solidFill>
              </a:rPr>
              <a:t>June 14, </a:t>
            </a:r>
            <a:r>
              <a:rPr lang="en-US" sz="2000" dirty="0" smtClean="0">
                <a:solidFill>
                  <a:schemeClr val="bg1"/>
                </a:solidFill>
              </a:rPr>
              <a:t>2016</a:t>
            </a:r>
            <a:endParaRPr lang="en-US"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003" y="399648"/>
            <a:ext cx="2572300" cy="574950"/>
          </a:xfrm>
          <a:prstGeom prst="rect">
            <a:avLst/>
          </a:prstGeom>
        </p:spPr>
      </p:pic>
      <p:sp>
        <p:nvSpPr>
          <p:cNvPr id="8" name="TextBox 7"/>
          <p:cNvSpPr txBox="1"/>
          <p:nvPr/>
        </p:nvSpPr>
        <p:spPr>
          <a:xfrm>
            <a:off x="667523" y="3110610"/>
            <a:ext cx="7419150" cy="480131"/>
          </a:xfrm>
          <a:prstGeom prst="rect">
            <a:avLst/>
          </a:prstGeom>
          <a:noFill/>
        </p:spPr>
        <p:txBody>
          <a:bodyPr wrap="square" rtlCol="0">
            <a:spAutoFit/>
          </a:bodyPr>
          <a:lstStyle/>
          <a:p>
            <a:pPr>
              <a:lnSpc>
                <a:spcPct val="90000"/>
              </a:lnSpc>
              <a:buSzPts val="1000"/>
              <a:tabLst>
                <a:tab pos="457200" algn="l"/>
              </a:tabLst>
            </a:pPr>
            <a:r>
              <a:rPr lang="en-US" sz="2800" b="1" dirty="0" smtClean="0">
                <a:solidFill>
                  <a:schemeClr val="tx1">
                    <a:lumMod val="75000"/>
                    <a:lumOff val="25000"/>
                  </a:schemeClr>
                </a:solidFill>
                <a:ea typeface="Times New Roman" panose="02020603050405020304" pitchFamily="18" charset="0"/>
              </a:rPr>
              <a:t>Kenya Evidence Forum</a:t>
            </a:r>
            <a:endParaRPr lang="en-US" sz="2800" b="1" dirty="0">
              <a:solidFill>
                <a:schemeClr val="tx1">
                  <a:lumMod val="75000"/>
                  <a:lumOff val="25000"/>
                </a:schemeClr>
              </a:solidFill>
              <a:ea typeface="Times New Roman" panose="02020603050405020304" pitchFamily="18" charset="0"/>
            </a:endParaRPr>
          </a:p>
        </p:txBody>
      </p:sp>
    </p:spTree>
    <p:extLst>
      <p:ext uri="{BB962C8B-B14F-4D97-AF65-F5344CB8AC3E}">
        <p14:creationId xmlns:p14="http://schemas.microsoft.com/office/powerpoint/2010/main" val="137142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13" y="373091"/>
            <a:ext cx="5657850" cy="435493"/>
          </a:xfrm>
        </p:spPr>
        <p:txBody>
          <a:bodyPr>
            <a:normAutofit fontScale="90000"/>
          </a:bodyPr>
          <a:lstStyle/>
          <a:p>
            <a:r>
              <a:rPr lang="en-US" b="1" dirty="0" smtClean="0"/>
              <a:t>GLOBAL </a:t>
            </a:r>
            <a:r>
              <a:rPr lang="en-US" b="1" dirty="0" smtClean="0"/>
              <a:t>COALITION</a:t>
            </a:r>
            <a:endParaRPr lang="en-US" b="1" dirty="0"/>
          </a:p>
        </p:txBody>
      </p:sp>
      <p:sp>
        <p:nvSpPr>
          <p:cNvPr id="3" name="Content Placeholder 2"/>
          <p:cNvSpPr>
            <a:spLocks noGrp="1"/>
          </p:cNvSpPr>
          <p:nvPr>
            <p:ph sz="half" idx="1"/>
          </p:nvPr>
        </p:nvSpPr>
        <p:spPr>
          <a:xfrm>
            <a:off x="493162" y="1234420"/>
            <a:ext cx="7952195" cy="4123191"/>
          </a:xfrm>
        </p:spPr>
        <p:txBody>
          <a:bodyPr>
            <a:noAutofit/>
          </a:bodyPr>
          <a:lstStyle/>
          <a:p>
            <a:pPr marL="0" indent="0">
              <a:lnSpc>
                <a:spcPct val="100000"/>
              </a:lnSpc>
            </a:pPr>
            <a:r>
              <a:rPr lang="en-US" sz="1600" dirty="0"/>
              <a:t>We need to strengthen and expand existing </a:t>
            </a:r>
            <a:r>
              <a:rPr lang="en-US" sz="1600" b="1" dirty="0">
                <a:solidFill>
                  <a:srgbClr val="25AFE5"/>
                </a:solidFill>
              </a:rPr>
              <a:t>coalitions</a:t>
            </a:r>
            <a:r>
              <a:rPr lang="en-US" sz="1600" b="1" dirty="0">
                <a:solidFill>
                  <a:srgbClr val="006EBA"/>
                </a:solidFill>
              </a:rPr>
              <a:t> </a:t>
            </a:r>
            <a:r>
              <a:rPr lang="en-US" sz="1600" dirty="0"/>
              <a:t>of bold and committed actors drawn from a range of groups:</a:t>
            </a:r>
            <a:br>
              <a:rPr lang="en-US" sz="1600" dirty="0"/>
            </a:br>
            <a:endParaRPr lang="en-US" sz="1600" dirty="0"/>
          </a:p>
          <a:p>
            <a:pPr marL="433769" lvl="1" indent="-214313">
              <a:lnSpc>
                <a:spcPct val="100000"/>
              </a:lnSpc>
              <a:buClr>
                <a:srgbClr val="58585A"/>
              </a:buClr>
              <a:buFont typeface="LucidaGrande" charset="0"/>
              <a:buChar char="■"/>
            </a:pPr>
            <a:r>
              <a:rPr lang="en-US" sz="1600" b="1" dirty="0"/>
              <a:t>National champions: </a:t>
            </a:r>
            <a:r>
              <a:rPr lang="en-US" sz="1600" dirty="0"/>
              <a:t>Synergies with the SDGs and the Paris agreement (NDCs) can best be optimized at the country level.</a:t>
            </a:r>
          </a:p>
          <a:p>
            <a:pPr marL="433769" lvl="1" indent="-214313">
              <a:lnSpc>
                <a:spcPct val="100000"/>
              </a:lnSpc>
              <a:buClr>
                <a:srgbClr val="58585A"/>
              </a:buClr>
              <a:buFont typeface="LucidaGrande" charset="0"/>
              <a:buChar char="■"/>
            </a:pPr>
            <a:r>
              <a:rPr lang="en-US" sz="1600" b="1" dirty="0"/>
              <a:t>City champions:</a:t>
            </a:r>
            <a:r>
              <a:rPr lang="en-US" sz="1600" dirty="0"/>
              <a:t> Cities are at the forefront of sustainable mobility and will be leading many of the sustainable mobility initiatives. </a:t>
            </a:r>
          </a:p>
          <a:p>
            <a:pPr marL="433769" lvl="1" indent="-214313">
              <a:lnSpc>
                <a:spcPct val="100000"/>
              </a:lnSpc>
              <a:buClr>
                <a:srgbClr val="58585A"/>
              </a:buClr>
              <a:buFont typeface="LucidaGrande" charset="0"/>
              <a:buChar char="■"/>
            </a:pPr>
            <a:r>
              <a:rPr lang="en-US" sz="1600" b="1" dirty="0"/>
              <a:t>Private sector champions:</a:t>
            </a:r>
            <a:r>
              <a:rPr lang="en-US" sz="1600" dirty="0"/>
              <a:t> Private sector is likely to remain at the cutting edge of innovations and a key investor for sustainable transport.</a:t>
            </a:r>
          </a:p>
          <a:p>
            <a:pPr marL="433769" lvl="1" indent="-214313">
              <a:lnSpc>
                <a:spcPct val="100000"/>
              </a:lnSpc>
              <a:buClr>
                <a:srgbClr val="58585A"/>
              </a:buClr>
              <a:buFont typeface="LucidaGrande" charset="0"/>
              <a:buChar char="■"/>
            </a:pPr>
            <a:r>
              <a:rPr lang="en-US" sz="1600" b="1" dirty="0"/>
              <a:t>Civil society: </a:t>
            </a:r>
            <a:r>
              <a:rPr lang="en-US" sz="1600" dirty="0"/>
              <a:t>Organizations promoting coordinated action are central.</a:t>
            </a:r>
          </a:p>
          <a:p>
            <a:pPr marL="433769" lvl="1" indent="-214313">
              <a:lnSpc>
                <a:spcPct val="100000"/>
              </a:lnSpc>
              <a:buClr>
                <a:srgbClr val="58585A"/>
              </a:buClr>
              <a:buFont typeface="LucidaGrande" charset="0"/>
              <a:buChar char="■"/>
            </a:pPr>
            <a:r>
              <a:rPr lang="en-US" sz="1600" b="1" dirty="0"/>
              <a:t>International actors: </a:t>
            </a:r>
            <a:r>
              <a:rPr lang="en-US" sz="1600" dirty="0"/>
              <a:t>Organizations with international clout will be key sources of leadership and knowledge.</a:t>
            </a:r>
          </a:p>
          <a:p>
            <a:pPr marL="0" indent="0">
              <a:lnSpc>
                <a:spcPct val="100000"/>
              </a:lnSpc>
              <a:buClr>
                <a:srgbClr val="58585A"/>
              </a:buClr>
              <a:buNone/>
            </a:pPr>
            <a:r>
              <a:rPr lang="en-US" sz="1600" b="1" dirty="0"/>
              <a:t>The role of these coalitions will be to share knowledge, advocate, galvanize action, and catalyze financing from the public and private sector for sustainable mobility</a:t>
            </a:r>
            <a:r>
              <a:rPr lang="en-US" sz="1600" b="1" dirty="0" smtClean="0"/>
              <a:t>.</a:t>
            </a:r>
            <a:endParaRPr lang="en-US" sz="1600" b="1" dirty="0"/>
          </a:p>
        </p:txBody>
      </p:sp>
      <p:sp>
        <p:nvSpPr>
          <p:cNvPr id="5" name="Slide Number Placeholder 4"/>
          <p:cNvSpPr>
            <a:spLocks noGrp="1"/>
          </p:cNvSpPr>
          <p:nvPr>
            <p:ph type="sldNum" sz="quarter" idx="12"/>
          </p:nvPr>
        </p:nvSpPr>
        <p:spPr/>
        <p:txBody>
          <a:bodyPr/>
          <a:lstStyle/>
          <a:p>
            <a:fld id="{ACF3B966-0486-224C-976D-30CFFE616478}" type="slidenum">
              <a:rPr lang="en-US" smtClean="0"/>
              <a:pPr/>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62" y="325360"/>
            <a:ext cx="353579" cy="266648"/>
          </a:xfrm>
          <a:prstGeom prst="rect">
            <a:avLst/>
          </a:prstGeom>
        </p:spPr>
      </p:pic>
    </p:spTree>
    <p:extLst>
      <p:ext uri="{BB962C8B-B14F-4D97-AF65-F5344CB8AC3E}">
        <p14:creationId xmlns:p14="http://schemas.microsoft.com/office/powerpoint/2010/main" val="182088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86" y="175475"/>
            <a:ext cx="8632767" cy="504290"/>
          </a:xfrm>
        </p:spPr>
        <p:txBody>
          <a:bodyPr>
            <a:noAutofit/>
          </a:bodyPr>
          <a:lstStyle/>
          <a:p>
            <a:r>
              <a:rPr lang="en-US" sz="3600" b="1" dirty="0" smtClean="0"/>
              <a:t>SUSTAINABLE MOBILITY—THE WAY  FORWARD</a:t>
            </a:r>
            <a:endParaRPr lang="en-US" sz="3600" b="1" dirty="0"/>
          </a:p>
        </p:txBody>
      </p:sp>
      <p:sp>
        <p:nvSpPr>
          <p:cNvPr id="5" name="Slide Number Placeholder 4"/>
          <p:cNvSpPr>
            <a:spLocks noGrp="1"/>
          </p:cNvSpPr>
          <p:nvPr>
            <p:ph type="sldNum" sz="quarter" idx="12"/>
          </p:nvPr>
        </p:nvSpPr>
        <p:spPr/>
        <p:txBody>
          <a:bodyPr/>
          <a:lstStyle/>
          <a:p>
            <a:fld id="{ACF3B966-0486-224C-976D-30CFFE616478}" type="slidenum">
              <a:rPr lang="en-US" smtClean="0"/>
              <a:pPr/>
              <a:t>11</a:t>
            </a:fld>
            <a:endParaRPr lang="en-US" dirty="0"/>
          </a:p>
        </p:txBody>
      </p:sp>
      <p:cxnSp>
        <p:nvCxnSpPr>
          <p:cNvPr id="7" name="Straight Connector 6"/>
          <p:cNvCxnSpPr/>
          <p:nvPr/>
        </p:nvCxnSpPr>
        <p:spPr>
          <a:xfrm>
            <a:off x="511233" y="3465621"/>
            <a:ext cx="7934124" cy="2567"/>
          </a:xfrm>
          <a:prstGeom prst="line">
            <a:avLst/>
          </a:prstGeom>
          <a:ln w="190500">
            <a:solidFill>
              <a:srgbClr val="D4B34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72193" y="2912333"/>
            <a:ext cx="0" cy="553287"/>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33850" y="2459288"/>
            <a:ext cx="286314" cy="728139"/>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p:cNvSpPr/>
          <p:nvPr/>
        </p:nvSpPr>
        <p:spPr>
          <a:xfrm rot="16200000">
            <a:off x="388864" y="2682618"/>
            <a:ext cx="696686" cy="250025"/>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May 5-6</a:t>
            </a:r>
          </a:p>
        </p:txBody>
      </p:sp>
      <p:sp>
        <p:nvSpPr>
          <p:cNvPr id="44" name="TextBox 43"/>
          <p:cNvSpPr txBox="1"/>
          <p:nvPr/>
        </p:nvSpPr>
        <p:spPr>
          <a:xfrm>
            <a:off x="920164" y="2453702"/>
            <a:ext cx="1481265" cy="727122"/>
          </a:xfrm>
          <a:prstGeom prst="rect">
            <a:avLst/>
          </a:prstGeom>
          <a:noFill/>
        </p:spPr>
        <p:txBody>
          <a:bodyPr wrap="square" rtlCol="0">
            <a:spAutoFit/>
          </a:bodyPr>
          <a:lstStyle/>
          <a:p>
            <a:r>
              <a:rPr lang="en-US" sz="750" b="1" dirty="0"/>
              <a:t>Climate Action Summit</a:t>
            </a:r>
            <a:r>
              <a:rPr lang="en-US" sz="750" dirty="0"/>
              <a:t> </a:t>
            </a:r>
            <a:r>
              <a:rPr lang="en-US" sz="675" dirty="0"/>
              <a:t>(Plenary). Conveners: UN Secretary General and WBG President.  Dialogue on sustainable mobility.  Plus </a:t>
            </a:r>
            <a:r>
              <a:rPr lang="en-US" sz="675" b="1" dirty="0"/>
              <a:t>Pre-Summit Stakeholders’ Workday – </a:t>
            </a:r>
            <a:r>
              <a:rPr lang="en-US" sz="675" dirty="0"/>
              <a:t>Transport Track, May 4</a:t>
            </a:r>
          </a:p>
        </p:txBody>
      </p:sp>
      <p:sp>
        <p:nvSpPr>
          <p:cNvPr id="49" name="TextBox 48"/>
          <p:cNvSpPr txBox="1"/>
          <p:nvPr/>
        </p:nvSpPr>
        <p:spPr>
          <a:xfrm>
            <a:off x="3073633" y="1599316"/>
            <a:ext cx="1411862" cy="553998"/>
          </a:xfrm>
          <a:prstGeom prst="rect">
            <a:avLst/>
          </a:prstGeom>
          <a:noFill/>
        </p:spPr>
        <p:txBody>
          <a:bodyPr wrap="square" rtlCol="0">
            <a:spAutoFit/>
          </a:bodyPr>
          <a:lstStyle/>
          <a:p>
            <a:r>
              <a:rPr lang="en-US" sz="750" b="1"/>
              <a:t>UNSG HLAG </a:t>
            </a:r>
            <a:r>
              <a:rPr lang="en-US" sz="750" b="1" dirty="0"/>
              <a:t>Sustainable Transport Meeting</a:t>
            </a:r>
            <a:r>
              <a:rPr lang="en-US" sz="750" dirty="0"/>
              <a:t>, Santiago.  Engagement with HLAG on sustainable mobility </a:t>
            </a:r>
          </a:p>
        </p:txBody>
      </p:sp>
      <p:sp>
        <p:nvSpPr>
          <p:cNvPr id="50" name="TextBox 49"/>
          <p:cNvSpPr txBox="1"/>
          <p:nvPr/>
        </p:nvSpPr>
        <p:spPr>
          <a:xfrm>
            <a:off x="6180419" y="1570207"/>
            <a:ext cx="1312849" cy="900246"/>
          </a:xfrm>
          <a:prstGeom prst="rect">
            <a:avLst/>
          </a:prstGeom>
          <a:noFill/>
        </p:spPr>
        <p:txBody>
          <a:bodyPr wrap="square" rtlCol="0">
            <a:spAutoFit/>
          </a:bodyPr>
          <a:lstStyle/>
          <a:p>
            <a:r>
              <a:rPr lang="en-US" sz="750" b="1" dirty="0"/>
              <a:t>COP22, Morocco </a:t>
            </a:r>
            <a:r>
              <a:rPr lang="en-US" sz="750" dirty="0"/>
              <a:t>– and </a:t>
            </a:r>
          </a:p>
          <a:p>
            <a:r>
              <a:rPr lang="en-US" sz="750" b="1" dirty="0"/>
              <a:t>UNSG HLAG ST Conference, Ashgabat </a:t>
            </a:r>
            <a:r>
              <a:rPr lang="en-US" sz="750" dirty="0"/>
              <a:t>- Recommendations on sustainable mobility endorsed</a:t>
            </a:r>
          </a:p>
          <a:p>
            <a:endParaRPr lang="en-US" sz="750" b="1" dirty="0"/>
          </a:p>
        </p:txBody>
      </p:sp>
      <p:sp>
        <p:nvSpPr>
          <p:cNvPr id="52" name="TextBox 51"/>
          <p:cNvSpPr txBox="1"/>
          <p:nvPr/>
        </p:nvSpPr>
        <p:spPr>
          <a:xfrm>
            <a:off x="4228590" y="2438356"/>
            <a:ext cx="1330000" cy="553998"/>
          </a:xfrm>
          <a:prstGeom prst="rect">
            <a:avLst/>
          </a:prstGeom>
          <a:noFill/>
        </p:spPr>
        <p:txBody>
          <a:bodyPr wrap="square" rtlCol="0">
            <a:spAutoFit/>
          </a:bodyPr>
          <a:lstStyle/>
          <a:p>
            <a:r>
              <a:rPr lang="en-US" sz="750" b="1" dirty="0"/>
              <a:t>World Bank-IMF Annual Meetings </a:t>
            </a:r>
            <a:r>
              <a:rPr lang="en-US" sz="750" dirty="0"/>
              <a:t>- Dialogue with Ministers of Finance on sustainable mobility</a:t>
            </a:r>
          </a:p>
        </p:txBody>
      </p:sp>
      <p:cxnSp>
        <p:nvCxnSpPr>
          <p:cNvPr id="54" name="Straight Connector 53"/>
          <p:cNvCxnSpPr/>
          <p:nvPr/>
        </p:nvCxnSpPr>
        <p:spPr>
          <a:xfrm flipV="1">
            <a:off x="4058777" y="2912333"/>
            <a:ext cx="0" cy="553287"/>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20435" y="2459289"/>
            <a:ext cx="286314" cy="728139"/>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Freeform 55"/>
          <p:cNvSpPr/>
          <p:nvPr/>
        </p:nvSpPr>
        <p:spPr>
          <a:xfrm rot="16200000">
            <a:off x="3673942" y="2678473"/>
            <a:ext cx="696686" cy="258314"/>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October 7-9</a:t>
            </a:r>
          </a:p>
        </p:txBody>
      </p:sp>
      <p:sp>
        <p:nvSpPr>
          <p:cNvPr id="57" name="Rectangle 56"/>
          <p:cNvSpPr/>
          <p:nvPr/>
        </p:nvSpPr>
        <p:spPr>
          <a:xfrm>
            <a:off x="2790013" y="1606784"/>
            <a:ext cx="276683" cy="891033"/>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8" name="Straight Connector 57"/>
          <p:cNvCxnSpPr/>
          <p:nvPr/>
        </p:nvCxnSpPr>
        <p:spPr>
          <a:xfrm flipV="1">
            <a:off x="2918720" y="2497817"/>
            <a:ext cx="0" cy="967802"/>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rot="16200000">
            <a:off x="2454687" y="1943592"/>
            <a:ext cx="893600" cy="226840"/>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May 31</a:t>
            </a:r>
          </a:p>
        </p:txBody>
      </p:sp>
      <p:sp>
        <p:nvSpPr>
          <p:cNvPr id="64" name="Rectangle 63"/>
          <p:cNvSpPr/>
          <p:nvPr/>
        </p:nvSpPr>
        <p:spPr>
          <a:xfrm>
            <a:off x="5797272" y="1606784"/>
            <a:ext cx="309235" cy="764024"/>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Freeform 64"/>
          <p:cNvSpPr/>
          <p:nvPr/>
        </p:nvSpPr>
        <p:spPr>
          <a:xfrm rot="16200000">
            <a:off x="5613993" y="1860695"/>
            <a:ext cx="675792" cy="223419"/>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November</a:t>
            </a:r>
          </a:p>
        </p:txBody>
      </p:sp>
      <p:cxnSp>
        <p:nvCxnSpPr>
          <p:cNvPr id="66" name="Straight Connector 65"/>
          <p:cNvCxnSpPr/>
          <p:nvPr/>
        </p:nvCxnSpPr>
        <p:spPr>
          <a:xfrm flipH="1" flipV="1">
            <a:off x="5955554" y="2370808"/>
            <a:ext cx="2685" cy="1094812"/>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696454" y="3813242"/>
            <a:ext cx="320878" cy="791036"/>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1" name="Straight Connector 70"/>
          <p:cNvCxnSpPr/>
          <p:nvPr/>
        </p:nvCxnSpPr>
        <p:spPr>
          <a:xfrm>
            <a:off x="1862567" y="3465620"/>
            <a:ext cx="0" cy="386051"/>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rot="16200000">
            <a:off x="1553906" y="4078876"/>
            <a:ext cx="567458" cy="230419"/>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May 18-20</a:t>
            </a:r>
          </a:p>
        </p:txBody>
      </p:sp>
      <p:sp>
        <p:nvSpPr>
          <p:cNvPr id="74" name="TextBox 73"/>
          <p:cNvSpPr txBox="1"/>
          <p:nvPr/>
        </p:nvSpPr>
        <p:spPr>
          <a:xfrm>
            <a:off x="2012208" y="3768522"/>
            <a:ext cx="1083094" cy="669414"/>
          </a:xfrm>
          <a:prstGeom prst="rect">
            <a:avLst/>
          </a:prstGeom>
          <a:noFill/>
        </p:spPr>
        <p:txBody>
          <a:bodyPr wrap="square" rtlCol="0">
            <a:spAutoFit/>
          </a:bodyPr>
          <a:lstStyle/>
          <a:p>
            <a:r>
              <a:rPr lang="en-US" sz="750" b="1" dirty="0"/>
              <a:t>International Transport Forum, </a:t>
            </a:r>
            <a:r>
              <a:rPr lang="en-US" sz="750" dirty="0"/>
              <a:t>Leipzig.  Ministers of Transport. Dialogue on sustainable mobility</a:t>
            </a:r>
          </a:p>
        </p:txBody>
      </p:sp>
      <p:sp>
        <p:nvSpPr>
          <p:cNvPr id="75" name="TextBox 74"/>
          <p:cNvSpPr txBox="1"/>
          <p:nvPr/>
        </p:nvSpPr>
        <p:spPr>
          <a:xfrm>
            <a:off x="3583230" y="4244037"/>
            <a:ext cx="902266" cy="438582"/>
          </a:xfrm>
          <a:prstGeom prst="rect">
            <a:avLst/>
          </a:prstGeom>
          <a:noFill/>
        </p:spPr>
        <p:txBody>
          <a:bodyPr wrap="square" rtlCol="0">
            <a:spAutoFit/>
          </a:bodyPr>
          <a:lstStyle/>
          <a:p>
            <a:r>
              <a:rPr lang="en-US" sz="750" b="1" dirty="0"/>
              <a:t>UN General Assembly. </a:t>
            </a:r>
          </a:p>
          <a:p>
            <a:r>
              <a:rPr lang="en-US" sz="750" dirty="0"/>
              <a:t>High-level event</a:t>
            </a:r>
          </a:p>
        </p:txBody>
      </p:sp>
      <p:sp>
        <p:nvSpPr>
          <p:cNvPr id="76" name="TextBox 75"/>
          <p:cNvSpPr txBox="1"/>
          <p:nvPr/>
        </p:nvSpPr>
        <p:spPr>
          <a:xfrm>
            <a:off x="5182375" y="3786459"/>
            <a:ext cx="1021381" cy="553998"/>
          </a:xfrm>
          <a:prstGeom prst="rect">
            <a:avLst/>
          </a:prstGeom>
          <a:noFill/>
        </p:spPr>
        <p:txBody>
          <a:bodyPr wrap="square" rtlCol="0">
            <a:spAutoFit/>
          </a:bodyPr>
          <a:lstStyle/>
          <a:p>
            <a:r>
              <a:rPr lang="en-US" sz="750" b="1" dirty="0"/>
              <a:t>Habitat III Conference </a:t>
            </a:r>
            <a:r>
              <a:rPr lang="en-US" sz="750" dirty="0"/>
              <a:t>- Deep-dive on urban mobility </a:t>
            </a:r>
          </a:p>
        </p:txBody>
      </p:sp>
      <p:sp>
        <p:nvSpPr>
          <p:cNvPr id="77" name="TextBox 76"/>
          <p:cNvSpPr txBox="1"/>
          <p:nvPr/>
        </p:nvSpPr>
        <p:spPr>
          <a:xfrm>
            <a:off x="6826131" y="4208759"/>
            <a:ext cx="1150807" cy="553998"/>
          </a:xfrm>
          <a:prstGeom prst="rect">
            <a:avLst/>
          </a:prstGeom>
          <a:noFill/>
        </p:spPr>
        <p:txBody>
          <a:bodyPr wrap="square" rtlCol="0">
            <a:spAutoFit/>
          </a:bodyPr>
          <a:lstStyle/>
          <a:p>
            <a:r>
              <a:rPr lang="en-US" sz="750" b="1" dirty="0"/>
              <a:t>World Economic Forum</a:t>
            </a:r>
            <a:r>
              <a:rPr lang="en-US" sz="750" dirty="0"/>
              <a:t>, Davos – High level support for sustainable mobility for all</a:t>
            </a:r>
          </a:p>
        </p:txBody>
      </p:sp>
      <p:sp>
        <p:nvSpPr>
          <p:cNvPr id="79" name="Rectangle 78"/>
          <p:cNvSpPr/>
          <p:nvPr/>
        </p:nvSpPr>
        <p:spPr>
          <a:xfrm>
            <a:off x="3348376" y="4277423"/>
            <a:ext cx="276683" cy="891033"/>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0" name="Straight Connector 79"/>
          <p:cNvCxnSpPr/>
          <p:nvPr/>
        </p:nvCxnSpPr>
        <p:spPr>
          <a:xfrm>
            <a:off x="3472300" y="3453204"/>
            <a:ext cx="0" cy="962666"/>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rot="16200000">
            <a:off x="3025500" y="4600809"/>
            <a:ext cx="893600" cy="226840"/>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750" b="1" dirty="0">
                <a:solidFill>
                  <a:schemeClr val="bg1"/>
                </a:solidFill>
              </a:rPr>
              <a:t>September 13-20</a:t>
            </a:r>
          </a:p>
        </p:txBody>
      </p:sp>
      <p:sp>
        <p:nvSpPr>
          <p:cNvPr id="82" name="Rectangle 81"/>
          <p:cNvSpPr/>
          <p:nvPr/>
        </p:nvSpPr>
        <p:spPr>
          <a:xfrm>
            <a:off x="4860144" y="3841589"/>
            <a:ext cx="314450" cy="851681"/>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3" name="Straight Connector 82"/>
          <p:cNvCxnSpPr/>
          <p:nvPr/>
        </p:nvCxnSpPr>
        <p:spPr>
          <a:xfrm>
            <a:off x="5019940" y="3489621"/>
            <a:ext cx="4691" cy="474721"/>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rot="16200000">
            <a:off x="4569216" y="4134841"/>
            <a:ext cx="870846" cy="300644"/>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pPr>
            <a:r>
              <a:rPr lang="en-US" sz="750" b="1" dirty="0">
                <a:solidFill>
                  <a:schemeClr val="bg1"/>
                </a:solidFill>
              </a:rPr>
              <a:t>October </a:t>
            </a:r>
          </a:p>
          <a:p>
            <a:pPr algn="ctr" defTabSz="233363">
              <a:lnSpc>
                <a:spcPct val="90000"/>
              </a:lnSpc>
              <a:spcBef>
                <a:spcPct val="0"/>
              </a:spcBef>
            </a:pPr>
            <a:r>
              <a:rPr lang="en-US" sz="750" b="1" dirty="0">
                <a:solidFill>
                  <a:schemeClr val="bg1"/>
                </a:solidFill>
              </a:rPr>
              <a:t> October 17-20</a:t>
            </a:r>
          </a:p>
        </p:txBody>
      </p:sp>
      <p:sp>
        <p:nvSpPr>
          <p:cNvPr id="85" name="Rectangle 84"/>
          <p:cNvSpPr/>
          <p:nvPr/>
        </p:nvSpPr>
        <p:spPr>
          <a:xfrm>
            <a:off x="6578404" y="4252961"/>
            <a:ext cx="276683" cy="796971"/>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6" name="Straight Connector 85"/>
          <p:cNvCxnSpPr/>
          <p:nvPr/>
        </p:nvCxnSpPr>
        <p:spPr>
          <a:xfrm>
            <a:off x="6702267" y="3463051"/>
            <a:ext cx="0" cy="962666"/>
          </a:xfrm>
          <a:prstGeom prst="line">
            <a:avLst/>
          </a:prstGeom>
          <a:ln w="31750" cap="rnd">
            <a:solidFill>
              <a:srgbClr val="1B4683"/>
            </a:solidFill>
            <a:headEnd type="oval"/>
          </a:ln>
        </p:spPr>
        <p:style>
          <a:lnRef idx="1">
            <a:schemeClr val="accent1"/>
          </a:lnRef>
          <a:fillRef idx="0">
            <a:schemeClr val="accent1"/>
          </a:fillRef>
          <a:effectRef idx="0">
            <a:schemeClr val="accent1"/>
          </a:effectRef>
          <a:fontRef idx="minor">
            <a:schemeClr val="tx1"/>
          </a:fontRef>
        </p:style>
      </p:cxnSp>
      <p:sp>
        <p:nvSpPr>
          <p:cNvPr id="87" name="Freeform 86"/>
          <p:cNvSpPr/>
          <p:nvPr/>
        </p:nvSpPr>
        <p:spPr>
          <a:xfrm rot="16200000">
            <a:off x="6304840" y="4533317"/>
            <a:ext cx="756271" cy="254236"/>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fi-FI" sz="750" b="1">
                <a:solidFill>
                  <a:schemeClr val="bg1"/>
                </a:solidFill>
              </a:rPr>
              <a:t>Jan 17-20, 2017</a:t>
            </a:r>
            <a:endParaRPr lang="fi-FI" sz="750" b="1" dirty="0">
              <a:solidFill>
                <a:schemeClr val="bg1"/>
              </a:solidFill>
            </a:endParaRPr>
          </a:p>
        </p:txBody>
      </p:sp>
      <p:cxnSp>
        <p:nvCxnSpPr>
          <p:cNvPr id="91" name="Straight Connector 90"/>
          <p:cNvCxnSpPr/>
          <p:nvPr/>
        </p:nvCxnSpPr>
        <p:spPr>
          <a:xfrm>
            <a:off x="772193" y="3463051"/>
            <a:ext cx="6355971" cy="0"/>
          </a:xfrm>
          <a:prstGeom prst="line">
            <a:avLst/>
          </a:prstGeom>
          <a:ln>
            <a:solidFill>
              <a:srgbClr val="1B468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63981" y="5225101"/>
            <a:ext cx="3479735" cy="300082"/>
          </a:xfrm>
          <a:prstGeom prst="rect">
            <a:avLst/>
          </a:prstGeom>
          <a:noFill/>
        </p:spPr>
        <p:txBody>
          <a:bodyPr wrap="none" rtlCol="0">
            <a:spAutoFit/>
          </a:bodyPr>
          <a:lstStyle/>
          <a:p>
            <a:r>
              <a:rPr lang="en-US" sz="1350" b="1" dirty="0">
                <a:solidFill>
                  <a:srgbClr val="25AFE5"/>
                </a:solidFill>
              </a:rPr>
              <a:t>Work with Partners to Rally Supporting Voices</a:t>
            </a:r>
          </a:p>
        </p:txBody>
      </p:sp>
      <p:cxnSp>
        <p:nvCxnSpPr>
          <p:cNvPr id="9" name="Straight Arrow Connector 8"/>
          <p:cNvCxnSpPr/>
          <p:nvPr/>
        </p:nvCxnSpPr>
        <p:spPr>
          <a:xfrm flipH="1">
            <a:off x="1906445" y="5364955"/>
            <a:ext cx="685800" cy="6983"/>
          </a:xfrm>
          <a:prstGeom prst="straightConnector1">
            <a:avLst/>
          </a:prstGeom>
          <a:ln w="76200">
            <a:solidFill>
              <a:srgbClr val="A8A9A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32698" y="5364950"/>
            <a:ext cx="685800" cy="6858"/>
          </a:xfrm>
          <a:prstGeom prst="straightConnector1">
            <a:avLst/>
          </a:prstGeom>
          <a:ln w="76200">
            <a:solidFill>
              <a:srgbClr val="A8A9A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28163" y="3463051"/>
            <a:ext cx="848774" cy="0"/>
          </a:xfrm>
          <a:prstGeom prst="line">
            <a:avLst/>
          </a:prstGeom>
          <a:ln>
            <a:solidFill>
              <a:srgbClr val="1B468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1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IE Connect for Impact Contribute?</a:t>
            </a:r>
          </a:p>
        </p:txBody>
      </p:sp>
      <p:sp>
        <p:nvSpPr>
          <p:cNvPr id="3" name="Content Placeholder 2"/>
          <p:cNvSpPr>
            <a:spLocks noGrp="1"/>
          </p:cNvSpPr>
          <p:nvPr>
            <p:ph idx="1"/>
          </p:nvPr>
        </p:nvSpPr>
        <p:spPr/>
        <p:txBody>
          <a:bodyPr/>
          <a:lstStyle/>
          <a:p>
            <a:pPr fontAlgn="base">
              <a:spcBef>
                <a:spcPct val="0"/>
              </a:spcBef>
              <a:spcAft>
                <a:spcPts val="1000"/>
              </a:spcAft>
            </a:pPr>
            <a:r>
              <a:rPr lang="en-US" dirty="0">
                <a:solidFill>
                  <a:srgbClr val="000000"/>
                </a:solidFill>
                <a:latin typeface="Trebuchet MS" pitchFamily="34" charset="0"/>
                <a:ea typeface="MS PGothic" pitchFamily="34" charset="-128"/>
                <a:cs typeface="Arial" charset="0"/>
              </a:rPr>
              <a:t>Better understand the economics of T&amp;I interventions to achieve higher impact</a:t>
            </a:r>
          </a:p>
          <a:p>
            <a:pPr marL="285750" indent="-285750" fontAlgn="base">
              <a:spcBef>
                <a:spcPct val="0"/>
              </a:spcBef>
              <a:spcAft>
                <a:spcPts val="1000"/>
              </a:spcAft>
              <a:buFont typeface="Arial" panose="020B0604020202020204" pitchFamily="34" charset="0"/>
              <a:buChar char="•"/>
            </a:pPr>
            <a:r>
              <a:rPr lang="en-US" dirty="0">
                <a:solidFill>
                  <a:srgbClr val="000000"/>
                </a:solidFill>
                <a:latin typeface="Trebuchet MS" pitchFamily="34" charset="0"/>
                <a:ea typeface="MS PGothic" pitchFamily="34" charset="-128"/>
                <a:cs typeface="Arial" charset="0"/>
              </a:rPr>
              <a:t>Generate evidence on key topics at scale (conclusive results) to support the Narrative on sustainable transport</a:t>
            </a:r>
          </a:p>
          <a:p>
            <a:pPr marL="285750" indent="-285750" fontAlgn="base">
              <a:spcBef>
                <a:spcPct val="0"/>
              </a:spcBef>
              <a:spcAft>
                <a:spcPts val="1000"/>
              </a:spcAft>
              <a:buFont typeface="Arial" panose="020B0604020202020204" pitchFamily="34" charset="0"/>
              <a:buChar char="•"/>
            </a:pPr>
            <a:r>
              <a:rPr lang="en-US" dirty="0">
                <a:solidFill>
                  <a:srgbClr val="000000"/>
                </a:solidFill>
                <a:latin typeface="Trebuchet MS" pitchFamily="34" charset="0"/>
                <a:ea typeface="MS PGothic" pitchFamily="34" charset="-128"/>
                <a:cs typeface="Arial" charset="0"/>
              </a:rPr>
              <a:t>Make significant investments in knowledge generation in priority business areas (urban mobility, transport corridors, broadband access)</a:t>
            </a:r>
          </a:p>
          <a:p>
            <a:pPr marL="285750" indent="-285750" fontAlgn="base">
              <a:spcBef>
                <a:spcPct val="0"/>
              </a:spcBef>
              <a:spcAft>
                <a:spcPts val="1000"/>
              </a:spcAft>
              <a:buFont typeface="Arial" panose="020B0604020202020204" pitchFamily="34" charset="0"/>
              <a:buChar char="•"/>
            </a:pPr>
            <a:r>
              <a:rPr lang="en-US" dirty="0">
                <a:solidFill>
                  <a:srgbClr val="000000"/>
                </a:solidFill>
                <a:latin typeface="Trebuchet MS" pitchFamily="34" charset="0"/>
                <a:ea typeface="MS PGothic" pitchFamily="34" charset="-128"/>
                <a:cs typeface="Arial" charset="0"/>
              </a:rPr>
              <a:t>Establish the evidence basis for linking interventions with poverty reduction, growth and sustainable development  </a:t>
            </a:r>
          </a:p>
          <a:p>
            <a:pPr marL="285750" indent="-285750" fontAlgn="base">
              <a:spcBef>
                <a:spcPct val="0"/>
              </a:spcBef>
              <a:spcAft>
                <a:spcPts val="1000"/>
              </a:spcAft>
              <a:buFont typeface="Arial" panose="020B0604020202020204" pitchFamily="34" charset="0"/>
              <a:buChar char="•"/>
            </a:pPr>
            <a:r>
              <a:rPr lang="en-US" dirty="0">
                <a:solidFill>
                  <a:srgbClr val="000000"/>
                </a:solidFill>
                <a:latin typeface="Trebuchet MS" pitchFamily="34" charset="0"/>
                <a:ea typeface="MS PGothic" pitchFamily="34" charset="-128"/>
                <a:cs typeface="Arial" charset="0"/>
              </a:rPr>
              <a:t>Pooling intellectual and financial resources to achieve scale (e.g., involve other MDBs to maximize cross-institutional learning spill-overs). </a:t>
            </a:r>
          </a:p>
          <a:p>
            <a:endParaRPr lang="en-US" dirty="0"/>
          </a:p>
        </p:txBody>
      </p:sp>
      <p:sp>
        <p:nvSpPr>
          <p:cNvPr id="4" name="Slide Number Placeholder 3"/>
          <p:cNvSpPr>
            <a:spLocks noGrp="1"/>
          </p:cNvSpPr>
          <p:nvPr>
            <p:ph type="sldNum" sz="quarter" idx="12"/>
          </p:nvPr>
        </p:nvSpPr>
        <p:spPr/>
        <p:txBody>
          <a:bodyPr/>
          <a:lstStyle/>
          <a:p>
            <a:fld id="{ACF3B966-0486-224C-976D-30CFFE616478}" type="slidenum">
              <a:rPr lang="en-US" smtClean="0"/>
              <a:pPr/>
              <a:t>12</a:t>
            </a:fld>
            <a:endParaRPr lang="en-US" dirty="0"/>
          </a:p>
        </p:txBody>
      </p:sp>
    </p:spTree>
    <p:extLst>
      <p:ext uri="{BB962C8B-B14F-4D97-AF65-F5344CB8AC3E}">
        <p14:creationId xmlns:p14="http://schemas.microsoft.com/office/powerpoint/2010/main" val="2522654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7557" t="-200" r="36324"/>
          <a:stretch/>
        </p:blipFill>
        <p:spPr>
          <a:xfrm>
            <a:off x="1165860" y="1094857"/>
            <a:ext cx="1680211" cy="3733761"/>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37880" t="120" r="36623"/>
          <a:stretch/>
        </p:blipFill>
        <p:spPr>
          <a:xfrm>
            <a:off x="3774127" y="1143528"/>
            <a:ext cx="1645203" cy="3719005"/>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37601" t="-111" r="36440" b="-1"/>
          <a:stretch/>
        </p:blipFill>
        <p:spPr>
          <a:xfrm>
            <a:off x="6331258" y="1143747"/>
            <a:ext cx="1683463" cy="3745880"/>
          </a:xfrm>
          <a:prstGeom prst="rect">
            <a:avLst/>
          </a:prstGeom>
        </p:spPr>
      </p:pic>
      <p:sp>
        <p:nvSpPr>
          <p:cNvPr id="2" name="Title 1"/>
          <p:cNvSpPr>
            <a:spLocks noGrp="1"/>
          </p:cNvSpPr>
          <p:nvPr>
            <p:ph type="title"/>
          </p:nvPr>
        </p:nvSpPr>
        <p:spPr>
          <a:xfrm>
            <a:off x="422166" y="-2832"/>
            <a:ext cx="8588483" cy="870096"/>
          </a:xfrm>
        </p:spPr>
        <p:txBody>
          <a:bodyPr>
            <a:normAutofit/>
          </a:bodyPr>
          <a:lstStyle/>
          <a:p>
            <a:r>
              <a:rPr lang="en-US" dirty="0" smtClean="0"/>
              <a:t>MDB’s RESPONSE</a:t>
            </a:r>
            <a:endParaRPr lang="en-US" dirty="0"/>
          </a:p>
        </p:txBody>
      </p:sp>
      <p:sp>
        <p:nvSpPr>
          <p:cNvPr id="5" name="Slide Number Placeholder 4"/>
          <p:cNvSpPr>
            <a:spLocks noGrp="1"/>
          </p:cNvSpPr>
          <p:nvPr>
            <p:ph type="sldNum" sz="quarter" idx="12"/>
          </p:nvPr>
        </p:nvSpPr>
        <p:spPr/>
        <p:txBody>
          <a:bodyPr/>
          <a:lstStyle/>
          <a:p>
            <a:fld id="{ACF3B966-0486-224C-976D-30CFFE616478}" type="slidenum">
              <a:rPr lang="en-US" smtClean="0"/>
              <a:pPr/>
              <a:t>13</a:t>
            </a:fld>
            <a:endParaRPr lang="en-US" dirty="0"/>
          </a:p>
        </p:txBody>
      </p:sp>
      <p:sp>
        <p:nvSpPr>
          <p:cNvPr id="15" name="Rounded Rectangle 14"/>
          <p:cNvSpPr/>
          <p:nvPr/>
        </p:nvSpPr>
        <p:spPr>
          <a:xfrm rot="16200000">
            <a:off x="4284007" y="2175821"/>
            <a:ext cx="644074" cy="6817354"/>
          </a:xfrm>
          <a:prstGeom prst="roundRect">
            <a:avLst>
              <a:gd name="adj" fmla="val 7755"/>
            </a:avLst>
          </a:prstGeom>
          <a:noFill/>
          <a:ln w="38100">
            <a:solidFill>
              <a:srgbClr val="002F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F54"/>
              </a:solidFill>
              <a:latin typeface="+mj-lt"/>
            </a:endParaRPr>
          </a:p>
        </p:txBody>
      </p:sp>
      <p:pic>
        <p:nvPicPr>
          <p:cNvPr id="16" name="Picture 15" descr="C:\Users\KS6\Desktop\EIB_EU_SLOGAN_B_English_RVB_300.jpg"/>
          <p:cNvPicPr>
            <a:picLocks noChangeAspect="1"/>
          </p:cNvPicPr>
          <p:nvPr/>
        </p:nvPicPr>
        <p:blipFill rotWithShape="1">
          <a:blip r:embed="rId5" cstate="print">
            <a:extLst>
              <a:ext uri="{28A0092B-C50C-407E-A947-70E740481C1C}">
                <a14:useLocalDpi xmlns:a14="http://schemas.microsoft.com/office/drawing/2010/main" val="0"/>
              </a:ext>
            </a:extLst>
          </a:blip>
          <a:srcRect t="12164" r="4416" b="15839"/>
          <a:stretch/>
        </p:blipFill>
        <p:spPr bwMode="auto">
          <a:xfrm>
            <a:off x="4166016" y="5372144"/>
            <a:ext cx="1456299" cy="491490"/>
          </a:xfrm>
          <a:prstGeom prst="rect">
            <a:avLst/>
          </a:prstGeom>
          <a:noFill/>
          <a:ln>
            <a:noFill/>
          </a:ln>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415845" y="5367333"/>
            <a:ext cx="787771" cy="419860"/>
          </a:xfrm>
          <a:prstGeom prst="rect">
            <a:avLst/>
          </a:prstGeom>
          <a:noFill/>
          <a:ln>
            <a:noFill/>
          </a:ln>
          <a:effectLst/>
          <a:extLst/>
        </p:spPr>
      </p:pic>
      <p:pic>
        <p:nvPicPr>
          <p:cNvPr id="18" name="Picture 17" descr="25mmBB"/>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8734" y="5380778"/>
            <a:ext cx="407025" cy="40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6970" r="9750" b="40791"/>
          <a:stretch/>
        </p:blipFill>
        <p:spPr bwMode="auto">
          <a:xfrm>
            <a:off x="2767096" y="5394224"/>
            <a:ext cx="958893" cy="403359"/>
          </a:xfrm>
          <a:prstGeom prst="rect">
            <a:avLst/>
          </a:prstGeom>
          <a:noFill/>
          <a:ln>
            <a:noFill/>
          </a:ln>
          <a:effectLst/>
          <a:extLst>
            <a:ext uri="{53640926-AAD7-44D8-BBD7-CCE9431645EC}">
              <a14:shadowObscured xmlns:a14="http://schemas.microsoft.com/office/drawing/2010/main"/>
            </a:ext>
          </a:ex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9770" y="5380778"/>
            <a:ext cx="419859" cy="40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6806180" y="5328220"/>
            <a:ext cx="467529" cy="498698"/>
          </a:xfrm>
          <a:prstGeom prst="rect">
            <a:avLst/>
          </a:prstGeom>
          <a:noFill/>
          <a:ln>
            <a:noFill/>
          </a:ln>
          <a:effectLst/>
          <a:extLst/>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r="79482"/>
          <a:stretch/>
        </p:blipFill>
        <p:spPr bwMode="auto">
          <a:xfrm>
            <a:off x="7356215" y="5421725"/>
            <a:ext cx="440027" cy="418026"/>
          </a:xfrm>
          <a:prstGeom prst="rect">
            <a:avLst/>
          </a:prstGeom>
          <a:noFill/>
          <a:ln>
            <a:noFill/>
          </a:ln>
          <a:effectLst/>
          <a:extLst>
            <a:ext uri="{53640926-AAD7-44D8-BBD7-CCE9431645EC}">
              <a14:shadowObscured xmlns:a14="http://schemas.microsoft.com/office/drawing/2010/main"/>
            </a:ext>
          </a:extLst>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6105" y="5394224"/>
            <a:ext cx="1173406" cy="439416"/>
          </a:xfrm>
          <a:prstGeom prst="rect">
            <a:avLst/>
          </a:prstGeom>
        </p:spPr>
      </p:pic>
      <p:sp>
        <p:nvSpPr>
          <p:cNvPr id="24" name="Rounded Rectangle 23"/>
          <p:cNvSpPr/>
          <p:nvPr/>
        </p:nvSpPr>
        <p:spPr>
          <a:xfrm>
            <a:off x="1194714" y="1105427"/>
            <a:ext cx="1614414" cy="3690044"/>
          </a:xfrm>
          <a:prstGeom prst="roundRect">
            <a:avLst>
              <a:gd name="adj" fmla="val 7755"/>
            </a:avLst>
          </a:prstGeom>
          <a:solidFill>
            <a:srgbClr val="25AFE5">
              <a:alpha val="50196"/>
            </a:srgbClr>
          </a:solidFill>
          <a:ln w="38100">
            <a:solidFill>
              <a:srgbClr val="002F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mj-lt"/>
                <a:cs typeface="Arial"/>
              </a:rPr>
              <a:t>Rio+20 MDBs Pledge on Sustainable </a:t>
            </a:r>
            <a:r>
              <a:rPr lang="en-US" sz="1600" dirty="0" smtClean="0">
                <a:solidFill>
                  <a:schemeClr val="bg1"/>
                </a:solidFill>
                <a:latin typeface="+mj-lt"/>
                <a:cs typeface="Arial"/>
              </a:rPr>
              <a:t>Transport</a:t>
            </a:r>
          </a:p>
          <a:p>
            <a:pPr algn="ctr"/>
            <a:endParaRPr lang="en-US" sz="1600" dirty="0">
              <a:solidFill>
                <a:schemeClr val="bg1"/>
              </a:solidFill>
              <a:latin typeface="+mj-lt"/>
              <a:cs typeface="Arial"/>
            </a:endParaRPr>
          </a:p>
          <a:p>
            <a:pPr algn="ctr"/>
            <a:r>
              <a:rPr lang="en-US" sz="1600" b="1" dirty="0">
                <a:solidFill>
                  <a:schemeClr val="bg1"/>
                </a:solidFill>
                <a:latin typeface="+mj-lt"/>
                <a:cs typeface="Arial"/>
              </a:rPr>
              <a:t>$175 </a:t>
            </a:r>
            <a:r>
              <a:rPr lang="en-US" sz="1600" b="1" dirty="0" smtClean="0">
                <a:solidFill>
                  <a:schemeClr val="bg1"/>
                </a:solidFill>
                <a:latin typeface="+mj-lt"/>
                <a:cs typeface="Arial"/>
              </a:rPr>
              <a:t>billion </a:t>
            </a:r>
            <a:r>
              <a:rPr lang="en-US" sz="1600" b="1" dirty="0">
                <a:solidFill>
                  <a:schemeClr val="bg1"/>
                </a:solidFill>
                <a:latin typeface="+mj-lt"/>
                <a:cs typeface="Arial"/>
              </a:rPr>
              <a:t>2012-22</a:t>
            </a:r>
          </a:p>
          <a:p>
            <a:pPr algn="ctr"/>
            <a:r>
              <a:rPr lang="en-US" sz="1600" b="1" dirty="0">
                <a:solidFill>
                  <a:schemeClr val="bg1"/>
                </a:solidFill>
                <a:latin typeface="+mj-lt"/>
                <a:cs typeface="Arial"/>
              </a:rPr>
              <a:t>On track </a:t>
            </a:r>
            <a:endParaRPr lang="en-US" sz="1600" b="1" dirty="0" smtClean="0">
              <a:solidFill>
                <a:schemeClr val="bg1"/>
              </a:solidFill>
              <a:latin typeface="+mj-lt"/>
              <a:cs typeface="Arial"/>
            </a:endParaRPr>
          </a:p>
          <a:p>
            <a:pPr algn="ctr"/>
            <a:r>
              <a:rPr lang="en-US" sz="1600" b="1" dirty="0" smtClean="0">
                <a:solidFill>
                  <a:schemeClr val="bg1"/>
                </a:solidFill>
                <a:latin typeface="+mj-lt"/>
                <a:cs typeface="Arial"/>
              </a:rPr>
              <a:t>($</a:t>
            </a:r>
            <a:r>
              <a:rPr lang="en-US" sz="1600" b="1" dirty="0">
                <a:solidFill>
                  <a:schemeClr val="bg1"/>
                </a:solidFill>
                <a:latin typeface="+mj-lt"/>
                <a:cs typeface="Arial"/>
              </a:rPr>
              <a:t>65 billion)</a:t>
            </a:r>
          </a:p>
          <a:p>
            <a:pPr algn="ctr"/>
            <a:endParaRPr lang="en-US" sz="1600" dirty="0">
              <a:solidFill>
                <a:schemeClr val="bg1"/>
              </a:solidFill>
              <a:latin typeface="+mj-lt"/>
            </a:endParaRPr>
          </a:p>
        </p:txBody>
      </p:sp>
      <p:sp>
        <p:nvSpPr>
          <p:cNvPr id="25" name="Rounded Rectangle 24"/>
          <p:cNvSpPr/>
          <p:nvPr/>
        </p:nvSpPr>
        <p:spPr>
          <a:xfrm>
            <a:off x="3793067" y="1143528"/>
            <a:ext cx="1614414" cy="3684927"/>
          </a:xfrm>
          <a:prstGeom prst="roundRect">
            <a:avLst>
              <a:gd name="adj" fmla="val 7755"/>
            </a:avLst>
          </a:prstGeom>
          <a:solidFill>
            <a:srgbClr val="25AFE5">
              <a:alpha val="50196"/>
            </a:srgbClr>
          </a:solidFill>
          <a:ln w="38100">
            <a:solidFill>
              <a:srgbClr val="002F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Paris </a:t>
            </a:r>
            <a:r>
              <a:rPr lang="en-US" sz="1200" dirty="0">
                <a:solidFill>
                  <a:schemeClr val="bg1"/>
                </a:solidFill>
                <a:latin typeface="+mj-lt"/>
                <a:cs typeface="Arial"/>
              </a:rPr>
              <a:t>Commitment on Climate Finance </a:t>
            </a:r>
          </a:p>
          <a:p>
            <a:pPr algn="ctr"/>
            <a:r>
              <a:rPr lang="en-US" sz="1200" dirty="0">
                <a:solidFill>
                  <a:schemeClr val="bg1"/>
                </a:solidFill>
                <a:latin typeface="+mj-lt"/>
                <a:cs typeface="Arial"/>
              </a:rPr>
              <a:t>by MDBs, </a:t>
            </a:r>
            <a:r>
              <a:rPr lang="en-US" sz="1200" dirty="0" smtClean="0">
                <a:solidFill>
                  <a:schemeClr val="bg1"/>
                </a:solidFill>
                <a:latin typeface="+mj-lt"/>
                <a:cs typeface="Arial"/>
              </a:rPr>
              <a:t>2020*</a:t>
            </a:r>
            <a:endParaRPr lang="en-US" sz="1200" dirty="0">
              <a:solidFill>
                <a:schemeClr val="bg1"/>
              </a:solidFill>
              <a:latin typeface="+mj-lt"/>
              <a:cs typeface="Arial"/>
            </a:endParaRPr>
          </a:p>
          <a:p>
            <a:pPr algn="ctr"/>
            <a:r>
              <a:rPr lang="en-US" sz="1200" dirty="0" err="1">
                <a:solidFill>
                  <a:schemeClr val="bg1"/>
                </a:solidFill>
                <a:latin typeface="+mj-lt"/>
                <a:cs typeface="Arial"/>
              </a:rPr>
              <a:t>AfdB</a:t>
            </a:r>
            <a:r>
              <a:rPr lang="en-US" sz="1200" b="1" dirty="0">
                <a:solidFill>
                  <a:schemeClr val="bg1"/>
                </a:solidFill>
                <a:latin typeface="+mj-lt"/>
                <a:cs typeface="Arial"/>
              </a:rPr>
              <a:t>: $5 </a:t>
            </a:r>
            <a:r>
              <a:rPr lang="en-US" sz="1200" b="1" dirty="0" smtClean="0">
                <a:solidFill>
                  <a:schemeClr val="bg1"/>
                </a:solidFill>
                <a:latin typeface="+mj-lt"/>
                <a:cs typeface="Arial"/>
              </a:rPr>
              <a:t>billion</a:t>
            </a:r>
            <a:endParaRPr lang="en-US" sz="1200" b="1" dirty="0">
              <a:solidFill>
                <a:schemeClr val="bg1"/>
              </a:solidFill>
              <a:latin typeface="+mj-lt"/>
              <a:cs typeface="Arial"/>
            </a:endParaRPr>
          </a:p>
          <a:p>
            <a:pPr algn="ctr"/>
            <a:r>
              <a:rPr lang="en-US" sz="1200" dirty="0">
                <a:solidFill>
                  <a:schemeClr val="bg1"/>
                </a:solidFill>
                <a:latin typeface="+mj-lt"/>
                <a:cs typeface="Arial"/>
              </a:rPr>
              <a:t>ADB: </a:t>
            </a:r>
            <a:r>
              <a:rPr lang="en-US" sz="1200" b="1" dirty="0">
                <a:solidFill>
                  <a:schemeClr val="bg1"/>
                </a:solidFill>
                <a:latin typeface="+mj-lt"/>
                <a:cs typeface="Arial"/>
              </a:rPr>
              <a:t>$6 billion</a:t>
            </a:r>
          </a:p>
          <a:p>
            <a:pPr algn="ct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EIB</a:t>
            </a:r>
            <a:r>
              <a:rPr lang="en-US" sz="1200" dirty="0">
                <a:solidFill>
                  <a:schemeClr val="bg1"/>
                </a:solidFill>
                <a:latin typeface="+mj-lt"/>
                <a:cs typeface="Arial"/>
              </a:rPr>
              <a:t>: </a:t>
            </a:r>
            <a:r>
              <a:rPr lang="en-US" sz="1200" b="1" dirty="0">
                <a:solidFill>
                  <a:schemeClr val="bg1"/>
                </a:solidFill>
                <a:latin typeface="+mj-lt"/>
                <a:cs typeface="Arial"/>
              </a:rPr>
              <a:t>35 %</a:t>
            </a:r>
            <a:r>
              <a:rPr lang="en-US" sz="1200" dirty="0">
                <a:solidFill>
                  <a:schemeClr val="bg1"/>
                </a:solidFill>
                <a:latin typeface="+mj-lt"/>
                <a:cs typeface="Arial"/>
              </a:rPr>
              <a:t> </a:t>
            </a: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a:t>
            </a:r>
            <a:r>
              <a:rPr lang="en-US" sz="1200" dirty="0">
                <a:solidFill>
                  <a:schemeClr val="bg1"/>
                </a:solidFill>
                <a:latin typeface="+mj-lt"/>
                <a:cs typeface="Arial"/>
              </a:rPr>
              <a:t>from 25%)</a:t>
            </a:r>
          </a:p>
          <a:p>
            <a:pPr algn="ct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EBRD</a:t>
            </a:r>
            <a:r>
              <a:rPr lang="en-US" sz="1200" dirty="0">
                <a:solidFill>
                  <a:schemeClr val="bg1"/>
                </a:solidFill>
                <a:latin typeface="+mj-lt"/>
                <a:cs typeface="Arial"/>
              </a:rPr>
              <a:t>: </a:t>
            </a:r>
            <a:r>
              <a:rPr lang="en-US" sz="1200" b="1" dirty="0">
                <a:solidFill>
                  <a:schemeClr val="bg1"/>
                </a:solidFill>
                <a:latin typeface="+mj-lt"/>
                <a:cs typeface="Arial"/>
              </a:rPr>
              <a:t>40 %</a:t>
            </a:r>
            <a:r>
              <a:rPr lang="en-US" sz="1200" dirty="0">
                <a:solidFill>
                  <a:schemeClr val="bg1"/>
                </a:solidFill>
                <a:latin typeface="+mj-lt"/>
                <a:cs typeface="Arial"/>
              </a:rPr>
              <a:t> </a:t>
            </a: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a:t>
            </a:r>
            <a:r>
              <a:rPr lang="en-US" sz="1200" dirty="0">
                <a:solidFill>
                  <a:schemeClr val="bg1"/>
                </a:solidFill>
                <a:latin typeface="+mj-lt"/>
                <a:cs typeface="Arial"/>
              </a:rPr>
              <a:t>from 20%)</a:t>
            </a:r>
          </a:p>
          <a:p>
            <a:pPr algn="ct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IDB</a:t>
            </a:r>
            <a:r>
              <a:rPr lang="en-US" sz="1200" dirty="0">
                <a:solidFill>
                  <a:schemeClr val="bg1"/>
                </a:solidFill>
                <a:latin typeface="+mj-lt"/>
                <a:cs typeface="Arial"/>
              </a:rPr>
              <a:t>: </a:t>
            </a:r>
            <a:r>
              <a:rPr lang="en-US" sz="1200" b="1" dirty="0">
                <a:solidFill>
                  <a:schemeClr val="bg1"/>
                </a:solidFill>
                <a:latin typeface="+mj-lt"/>
                <a:cs typeface="Arial"/>
              </a:rPr>
              <a:t>25-30 %</a:t>
            </a:r>
            <a:r>
              <a:rPr lang="en-US" sz="1200" dirty="0">
                <a:solidFill>
                  <a:schemeClr val="bg1"/>
                </a:solidFill>
                <a:latin typeface="+mj-lt"/>
                <a:cs typeface="Arial"/>
              </a:rPr>
              <a:t> </a:t>
            </a: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a:t>
            </a:r>
            <a:r>
              <a:rPr lang="en-US" sz="1200" dirty="0">
                <a:solidFill>
                  <a:schemeClr val="bg1"/>
                </a:solidFill>
                <a:latin typeface="+mj-lt"/>
                <a:cs typeface="Arial"/>
              </a:rPr>
              <a:t>from 14%)</a:t>
            </a:r>
          </a:p>
          <a:p>
            <a:pPr algn="ct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WBG</a:t>
            </a:r>
            <a:r>
              <a:rPr lang="en-US" sz="1200" dirty="0">
                <a:solidFill>
                  <a:schemeClr val="bg1"/>
                </a:solidFill>
                <a:latin typeface="+mj-lt"/>
                <a:cs typeface="Arial"/>
              </a:rPr>
              <a:t>: </a:t>
            </a:r>
            <a:r>
              <a:rPr lang="en-US" sz="1200" b="1" dirty="0">
                <a:solidFill>
                  <a:schemeClr val="bg1"/>
                </a:solidFill>
                <a:latin typeface="+mj-lt"/>
                <a:cs typeface="Arial"/>
              </a:rPr>
              <a:t>28 %</a:t>
            </a:r>
            <a:r>
              <a:rPr lang="en-US" sz="1200" dirty="0">
                <a:solidFill>
                  <a:schemeClr val="bg1"/>
                </a:solidFill>
                <a:latin typeface="+mj-lt"/>
                <a:cs typeface="Arial"/>
              </a:rPr>
              <a:t> </a:t>
            </a:r>
            <a:endParaRPr lang="en-US" sz="1200" dirty="0" smtClean="0">
              <a:solidFill>
                <a:schemeClr val="bg1"/>
              </a:solidFill>
              <a:latin typeface="+mj-lt"/>
              <a:cs typeface="Arial"/>
            </a:endParaRPr>
          </a:p>
          <a:p>
            <a:pPr algn="ctr"/>
            <a:r>
              <a:rPr lang="en-US" sz="1200" dirty="0" smtClean="0">
                <a:solidFill>
                  <a:schemeClr val="bg1"/>
                </a:solidFill>
                <a:latin typeface="+mj-lt"/>
                <a:cs typeface="Arial"/>
              </a:rPr>
              <a:t>(</a:t>
            </a:r>
            <a:r>
              <a:rPr lang="en-US" sz="1200" dirty="0">
                <a:solidFill>
                  <a:schemeClr val="bg1"/>
                </a:solidFill>
                <a:latin typeface="+mj-lt"/>
                <a:cs typeface="Arial"/>
              </a:rPr>
              <a:t>from 21%)</a:t>
            </a:r>
          </a:p>
          <a:p>
            <a:pPr algn="ctr"/>
            <a:endParaRPr lang="en-US" sz="1200" b="1" dirty="0">
              <a:solidFill>
                <a:schemeClr val="bg1"/>
              </a:solidFill>
              <a:latin typeface="+mj-lt"/>
              <a:cs typeface="Arial"/>
            </a:endParaRPr>
          </a:p>
          <a:p>
            <a:pPr algn="ctr"/>
            <a:endParaRPr lang="en-US" sz="1200" dirty="0">
              <a:solidFill>
                <a:schemeClr val="bg1"/>
              </a:solidFill>
              <a:latin typeface="+mj-lt"/>
            </a:endParaRPr>
          </a:p>
        </p:txBody>
      </p:sp>
      <p:sp>
        <p:nvSpPr>
          <p:cNvPr id="26" name="Rounded Rectangle 25"/>
          <p:cNvSpPr/>
          <p:nvPr/>
        </p:nvSpPr>
        <p:spPr>
          <a:xfrm>
            <a:off x="6371924" y="1162577"/>
            <a:ext cx="1614414" cy="3690044"/>
          </a:xfrm>
          <a:prstGeom prst="roundRect">
            <a:avLst>
              <a:gd name="adj" fmla="val 7755"/>
            </a:avLst>
          </a:prstGeom>
          <a:solidFill>
            <a:srgbClr val="25AFE5">
              <a:alpha val="50196"/>
            </a:srgbClr>
          </a:solidFill>
          <a:ln w="38100">
            <a:solidFill>
              <a:srgbClr val="002F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chemeClr val="bg1"/>
              </a:solidFill>
              <a:latin typeface="+mj-lt"/>
              <a:cs typeface="Arial"/>
            </a:endParaRPr>
          </a:p>
          <a:p>
            <a:pPr algn="ctr"/>
            <a:r>
              <a:rPr lang="en-US" sz="1600" dirty="0" smtClean="0">
                <a:solidFill>
                  <a:schemeClr val="bg1"/>
                </a:solidFill>
                <a:latin typeface="+mj-lt"/>
                <a:cs typeface="Arial"/>
              </a:rPr>
              <a:t>Paris </a:t>
            </a:r>
            <a:r>
              <a:rPr lang="en-US" sz="1600" dirty="0">
                <a:solidFill>
                  <a:schemeClr val="bg1"/>
                </a:solidFill>
                <a:latin typeface="+mj-lt"/>
                <a:cs typeface="Arial"/>
              </a:rPr>
              <a:t>Joint MDBs commitment on Transport and Change</a:t>
            </a:r>
            <a:endParaRPr lang="en-US" sz="1600" b="1" dirty="0">
              <a:solidFill>
                <a:schemeClr val="bg1"/>
              </a:solidFill>
              <a:latin typeface="+mj-lt"/>
              <a:cs typeface="Arial"/>
            </a:endParaRPr>
          </a:p>
          <a:p>
            <a:pPr algn="ctr"/>
            <a:endParaRPr lang="en-US" sz="1600" dirty="0">
              <a:solidFill>
                <a:schemeClr val="bg1"/>
              </a:solidFill>
              <a:latin typeface="+mj-lt"/>
            </a:endParaRPr>
          </a:p>
        </p:txBody>
      </p:sp>
    </p:spTree>
    <p:extLst>
      <p:ext uri="{BB962C8B-B14F-4D97-AF65-F5344CB8AC3E}">
        <p14:creationId xmlns:p14="http://schemas.microsoft.com/office/powerpoint/2010/main" val="316328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79" y="93241"/>
            <a:ext cx="7543800" cy="683750"/>
          </a:xfrm>
        </p:spPr>
        <p:txBody>
          <a:bodyPr>
            <a:normAutofit/>
          </a:bodyPr>
          <a:lstStyle/>
          <a:p>
            <a:r>
              <a:rPr lang="en-US" sz="4000" b="1" spc="0" dirty="0" smtClean="0"/>
              <a:t>WORLD BANK RESPONSE</a:t>
            </a:r>
            <a:endParaRPr lang="en-US" sz="4000" b="1" spc="0" dirty="0"/>
          </a:p>
        </p:txBody>
      </p:sp>
      <p:sp>
        <p:nvSpPr>
          <p:cNvPr id="5" name="Slide Number Placeholder 4"/>
          <p:cNvSpPr>
            <a:spLocks noGrp="1"/>
          </p:cNvSpPr>
          <p:nvPr>
            <p:ph type="sldNum" sz="quarter" idx="12"/>
          </p:nvPr>
        </p:nvSpPr>
        <p:spPr/>
        <p:txBody>
          <a:bodyPr/>
          <a:lstStyle/>
          <a:p>
            <a:fld id="{ACF3B966-0486-224C-976D-30CFFE616478}" type="slidenum">
              <a:rPr lang="en-US" smtClean="0"/>
              <a:pPr/>
              <a:t>14</a:t>
            </a:fld>
            <a:endParaRPr lang="en-US" dirty="0"/>
          </a:p>
        </p:txBody>
      </p:sp>
      <p:sp>
        <p:nvSpPr>
          <p:cNvPr id="7" name="Rounded Rectangle 6"/>
          <p:cNvSpPr/>
          <p:nvPr/>
        </p:nvSpPr>
        <p:spPr>
          <a:xfrm>
            <a:off x="5952246" y="1232103"/>
            <a:ext cx="2373083" cy="947757"/>
          </a:xfrm>
          <a:prstGeom prst="roundRect">
            <a:avLst/>
          </a:prstGeom>
          <a:solidFill>
            <a:srgbClr val="25AFE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cs typeface="Arial"/>
              </a:rPr>
              <a:t>WBG’s total commitment </a:t>
            </a:r>
            <a:endParaRPr lang="en-US" sz="1100" dirty="0" smtClean="0">
              <a:solidFill>
                <a:schemeClr val="bg1"/>
              </a:solidFill>
              <a:latin typeface="+mj-lt"/>
              <a:cs typeface="Arial"/>
            </a:endParaRPr>
          </a:p>
          <a:p>
            <a:pPr algn="ctr"/>
            <a:r>
              <a:rPr lang="en-US" sz="1100" dirty="0" smtClean="0">
                <a:solidFill>
                  <a:schemeClr val="bg1"/>
                </a:solidFill>
                <a:latin typeface="+mj-lt"/>
                <a:cs typeface="Arial"/>
              </a:rPr>
              <a:t>for </a:t>
            </a:r>
            <a:r>
              <a:rPr lang="en-US" sz="1100" dirty="0">
                <a:solidFill>
                  <a:schemeClr val="bg1"/>
                </a:solidFill>
                <a:latin typeface="+mj-lt"/>
                <a:cs typeface="Arial"/>
              </a:rPr>
              <a:t>climate finance</a:t>
            </a:r>
          </a:p>
          <a:p>
            <a:pPr algn="ctr"/>
            <a:r>
              <a:rPr lang="en-US" sz="1100" b="1" dirty="0">
                <a:solidFill>
                  <a:schemeClr val="bg1"/>
                </a:solidFill>
                <a:latin typeface="+mj-lt"/>
                <a:cs typeface="Arial"/>
              </a:rPr>
              <a:t>$10.3 billion (2015) </a:t>
            </a:r>
            <a:r>
              <a:rPr lang="en-US" sz="1100" b="1" dirty="0">
                <a:solidFill>
                  <a:schemeClr val="bg1"/>
                </a:solidFill>
                <a:latin typeface="+mj-lt"/>
                <a:cs typeface="Arial"/>
                <a:sym typeface="Wingdings"/>
              </a:rPr>
              <a:t> $29 billion (2020</a:t>
            </a:r>
            <a:r>
              <a:rPr lang="en-US" sz="1100" b="1" dirty="0" smtClean="0">
                <a:solidFill>
                  <a:schemeClr val="bg1"/>
                </a:solidFill>
                <a:latin typeface="+mj-lt"/>
                <a:cs typeface="Arial"/>
                <a:sym typeface="Wingdings"/>
              </a:rPr>
              <a:t>)</a:t>
            </a:r>
            <a:endParaRPr lang="en-US" sz="1100" dirty="0">
              <a:solidFill>
                <a:schemeClr val="bg1"/>
              </a:solidFill>
              <a:latin typeface="+mj-lt"/>
            </a:endParaRPr>
          </a:p>
        </p:txBody>
      </p:sp>
      <p:sp>
        <p:nvSpPr>
          <p:cNvPr id="8" name="Rounded Rectangle 7"/>
          <p:cNvSpPr/>
          <p:nvPr/>
        </p:nvSpPr>
        <p:spPr>
          <a:xfrm>
            <a:off x="5939391" y="2894918"/>
            <a:ext cx="2373083" cy="693257"/>
          </a:xfrm>
          <a:prstGeom prst="roundRect">
            <a:avLst/>
          </a:prstGeom>
          <a:solidFill>
            <a:srgbClr val="25AF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mj-lt"/>
                <a:cs typeface="Arial"/>
              </a:rPr>
              <a:t>WB Transport for climate finance</a:t>
            </a:r>
          </a:p>
        </p:txBody>
      </p:sp>
      <p:sp>
        <p:nvSpPr>
          <p:cNvPr id="9" name="Down Arrow 8"/>
          <p:cNvSpPr/>
          <p:nvPr/>
        </p:nvSpPr>
        <p:spPr>
          <a:xfrm>
            <a:off x="6914259" y="2204146"/>
            <a:ext cx="436633" cy="681238"/>
          </a:xfrm>
          <a:prstGeom prst="downArrow">
            <a:avLst/>
          </a:prstGeom>
          <a:solidFill>
            <a:srgbClr val="25AFE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latin typeface="+mj-lt"/>
            </a:endParaRPr>
          </a:p>
        </p:txBody>
      </p:sp>
      <p:sp>
        <p:nvSpPr>
          <p:cNvPr id="10" name="Rounded Rectangle 9"/>
          <p:cNvSpPr/>
          <p:nvPr/>
        </p:nvSpPr>
        <p:spPr>
          <a:xfrm>
            <a:off x="891325" y="4760162"/>
            <a:ext cx="2409094" cy="1182473"/>
          </a:xfrm>
          <a:prstGeom prst="roundRect">
            <a:avLst/>
          </a:prstGeom>
          <a:solidFill>
            <a:srgbClr val="25AFE5"/>
          </a:solidFill>
          <a:ln>
            <a:solidFill>
              <a:srgbClr val="002F5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bg1"/>
                </a:solidFill>
                <a:latin typeface="+mj-lt"/>
                <a:cs typeface="Arial"/>
              </a:rPr>
              <a:t>2011-15 (actual)</a:t>
            </a:r>
          </a:p>
          <a:p>
            <a:pPr algn="ctr"/>
            <a:r>
              <a:rPr lang="en-US" sz="1100" b="1" dirty="0" smtClean="0">
                <a:solidFill>
                  <a:schemeClr val="bg1"/>
                </a:solidFill>
                <a:latin typeface="+mj-lt"/>
                <a:cs typeface="Arial"/>
              </a:rPr>
              <a:t> US$7.8 </a:t>
            </a:r>
            <a:r>
              <a:rPr lang="en-US" sz="1100" b="1" dirty="0">
                <a:solidFill>
                  <a:schemeClr val="bg1"/>
                </a:solidFill>
                <a:latin typeface="+mj-lt"/>
                <a:cs typeface="Arial"/>
              </a:rPr>
              <a:t>billion </a:t>
            </a:r>
            <a:endParaRPr lang="en-US" sz="1100" b="1" dirty="0" smtClean="0">
              <a:solidFill>
                <a:schemeClr val="bg1"/>
              </a:solidFill>
              <a:latin typeface="+mj-lt"/>
              <a:cs typeface="Arial"/>
            </a:endParaRPr>
          </a:p>
          <a:p>
            <a:pPr algn="ctr"/>
            <a:r>
              <a:rPr lang="en-US" sz="1100" b="1" dirty="0" smtClean="0">
                <a:solidFill>
                  <a:schemeClr val="bg1"/>
                </a:solidFill>
                <a:latin typeface="+mj-lt"/>
                <a:cs typeface="Arial"/>
              </a:rPr>
              <a:t>(26.4% </a:t>
            </a:r>
            <a:r>
              <a:rPr lang="en-US" sz="1100" b="1" dirty="0">
                <a:solidFill>
                  <a:schemeClr val="bg1"/>
                </a:solidFill>
                <a:latin typeface="+mj-lt"/>
                <a:cs typeface="Arial"/>
              </a:rPr>
              <a:t>of </a:t>
            </a:r>
            <a:r>
              <a:rPr lang="en-US" sz="1100" b="1" dirty="0" smtClean="0">
                <a:solidFill>
                  <a:schemeClr val="bg1"/>
                </a:solidFill>
                <a:latin typeface="+mj-lt"/>
                <a:cs typeface="Arial"/>
              </a:rPr>
              <a:t>total transport commitment</a:t>
            </a:r>
            <a:r>
              <a:rPr lang="en-US" sz="1100" b="1" dirty="0">
                <a:solidFill>
                  <a:schemeClr val="bg1"/>
                </a:solidFill>
                <a:latin typeface="+mj-lt"/>
                <a:cs typeface="Arial"/>
              </a:rPr>
              <a:t>)</a:t>
            </a:r>
            <a:r>
              <a:rPr lang="en-US" sz="1100" b="1" dirty="0" smtClean="0">
                <a:solidFill>
                  <a:schemeClr val="bg1"/>
                </a:solidFill>
                <a:latin typeface="+mj-lt"/>
                <a:cs typeface="Arial"/>
              </a:rPr>
              <a:t> </a:t>
            </a:r>
          </a:p>
          <a:p>
            <a:pPr algn="ctr"/>
            <a:r>
              <a:rPr lang="en-US" sz="1100" b="1" i="1" dirty="0" smtClean="0">
                <a:solidFill>
                  <a:schemeClr val="bg1"/>
                </a:solidFill>
                <a:latin typeface="+mj-lt"/>
                <a:cs typeface="Arial"/>
              </a:rPr>
              <a:t>o/w</a:t>
            </a:r>
            <a:r>
              <a:rPr lang="en-US" sz="1100" b="1" dirty="0">
                <a:solidFill>
                  <a:schemeClr val="bg1"/>
                </a:solidFill>
                <a:latin typeface="+mj-lt"/>
                <a:cs typeface="Arial"/>
              </a:rPr>
              <a:t> </a:t>
            </a:r>
            <a:r>
              <a:rPr lang="en-US" sz="1100" b="1" dirty="0" smtClean="0">
                <a:solidFill>
                  <a:schemeClr val="bg1"/>
                </a:solidFill>
                <a:latin typeface="+mj-lt"/>
                <a:cs typeface="Arial"/>
              </a:rPr>
              <a:t>adaptation </a:t>
            </a:r>
            <a:r>
              <a:rPr lang="en-US" sz="1100" b="1" dirty="0">
                <a:solidFill>
                  <a:schemeClr val="bg1"/>
                </a:solidFill>
                <a:latin typeface="+mj-lt"/>
                <a:cs typeface="Arial"/>
              </a:rPr>
              <a:t>= </a:t>
            </a:r>
            <a:r>
              <a:rPr lang="en-US" sz="1100" b="1" dirty="0" smtClean="0">
                <a:solidFill>
                  <a:schemeClr val="bg1"/>
                </a:solidFill>
                <a:latin typeface="+mj-lt"/>
                <a:cs typeface="Arial"/>
              </a:rPr>
              <a:t>US$ 715 million</a:t>
            </a:r>
            <a:endParaRPr lang="en-US" sz="1100" b="1" dirty="0">
              <a:solidFill>
                <a:schemeClr val="bg1"/>
              </a:solidFill>
              <a:latin typeface="+mj-lt"/>
            </a:endParaRPr>
          </a:p>
        </p:txBody>
      </p:sp>
      <p:sp>
        <p:nvSpPr>
          <p:cNvPr id="11" name="Rounded Rectangle 10"/>
          <p:cNvSpPr/>
          <p:nvPr/>
        </p:nvSpPr>
        <p:spPr>
          <a:xfrm>
            <a:off x="5938537" y="4755593"/>
            <a:ext cx="2409094" cy="1182473"/>
          </a:xfrm>
          <a:prstGeom prst="roundRect">
            <a:avLst/>
          </a:prstGeom>
          <a:solidFill>
            <a:srgbClr val="25AFE5"/>
          </a:solidFill>
          <a:ln>
            <a:solidFill>
              <a:srgbClr val="002F5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chemeClr val="bg1"/>
              </a:solidFill>
              <a:latin typeface="+mj-lt"/>
              <a:cs typeface="Arial"/>
            </a:endParaRPr>
          </a:p>
          <a:p>
            <a:pPr algn="ctr"/>
            <a:endParaRPr lang="en-US" sz="1100" b="1" dirty="0" smtClean="0">
              <a:solidFill>
                <a:schemeClr val="bg1"/>
              </a:solidFill>
              <a:latin typeface="+mj-lt"/>
              <a:cs typeface="Arial"/>
            </a:endParaRPr>
          </a:p>
          <a:p>
            <a:pPr algn="ctr"/>
            <a:endParaRPr lang="en-US" sz="1100" b="1" dirty="0">
              <a:solidFill>
                <a:schemeClr val="bg1"/>
              </a:solidFill>
              <a:latin typeface="+mj-lt"/>
              <a:cs typeface="Arial"/>
            </a:endParaRPr>
          </a:p>
          <a:p>
            <a:pPr algn="ctr"/>
            <a:r>
              <a:rPr lang="en-US" sz="1100" b="1" dirty="0" smtClean="0">
                <a:solidFill>
                  <a:schemeClr val="bg1"/>
                </a:solidFill>
                <a:latin typeface="+mj-lt"/>
                <a:cs typeface="Arial"/>
              </a:rPr>
              <a:t>Projected 2016-2020</a:t>
            </a:r>
          </a:p>
          <a:p>
            <a:pPr algn="ctr"/>
            <a:r>
              <a:rPr lang="en-US" sz="1100" b="1" dirty="0" smtClean="0">
                <a:solidFill>
                  <a:schemeClr val="bg1"/>
                </a:solidFill>
                <a:latin typeface="+mj-lt"/>
                <a:cs typeface="Arial"/>
              </a:rPr>
              <a:t>US$ 10.5 billion</a:t>
            </a:r>
          </a:p>
          <a:p>
            <a:pPr algn="ctr"/>
            <a:r>
              <a:rPr lang="en-US" sz="1100" b="1" dirty="0">
                <a:solidFill>
                  <a:schemeClr val="bg1"/>
                </a:solidFill>
                <a:latin typeface="+mj-lt"/>
                <a:cs typeface="Arial"/>
              </a:rPr>
              <a:t>(35% of </a:t>
            </a:r>
            <a:r>
              <a:rPr lang="en-US" sz="1100" b="1" dirty="0" smtClean="0">
                <a:solidFill>
                  <a:schemeClr val="bg1"/>
                </a:solidFill>
                <a:latin typeface="+mj-lt"/>
                <a:cs typeface="Arial"/>
              </a:rPr>
              <a:t>total </a:t>
            </a:r>
            <a:r>
              <a:rPr lang="en-US" sz="1100" b="1" dirty="0">
                <a:solidFill>
                  <a:schemeClr val="bg1"/>
                </a:solidFill>
                <a:latin typeface="+mj-lt"/>
                <a:cs typeface="Arial"/>
              </a:rPr>
              <a:t>transport </a:t>
            </a:r>
            <a:r>
              <a:rPr lang="en-US" sz="1100" b="1" dirty="0" smtClean="0">
                <a:solidFill>
                  <a:schemeClr val="bg1"/>
                </a:solidFill>
                <a:latin typeface="+mj-lt"/>
                <a:cs typeface="Arial"/>
              </a:rPr>
              <a:t/>
            </a:r>
            <a:br>
              <a:rPr lang="en-US" sz="1100" b="1" dirty="0" smtClean="0">
                <a:solidFill>
                  <a:schemeClr val="bg1"/>
                </a:solidFill>
                <a:latin typeface="+mj-lt"/>
                <a:cs typeface="Arial"/>
              </a:rPr>
            </a:br>
            <a:r>
              <a:rPr lang="en-US" sz="1100" b="1" dirty="0" smtClean="0">
                <a:solidFill>
                  <a:schemeClr val="bg1"/>
                </a:solidFill>
                <a:latin typeface="+mj-lt"/>
                <a:cs typeface="Arial"/>
              </a:rPr>
              <a:t>commitment)</a:t>
            </a:r>
          </a:p>
          <a:p>
            <a:pPr algn="ctr"/>
            <a:r>
              <a:rPr lang="en-US" sz="1100" b="1" dirty="0" smtClean="0">
                <a:solidFill>
                  <a:schemeClr val="bg1"/>
                </a:solidFill>
                <a:latin typeface="+mj-lt"/>
                <a:cs typeface="Arial"/>
              </a:rPr>
              <a:t>US$ 2.1 billion</a:t>
            </a:r>
            <a:endParaRPr lang="en-US" sz="1100" b="1" dirty="0">
              <a:solidFill>
                <a:schemeClr val="bg1"/>
              </a:solidFill>
              <a:latin typeface="+mj-lt"/>
              <a:cs typeface="Arial"/>
            </a:endParaRPr>
          </a:p>
          <a:p>
            <a:pPr algn="ctr"/>
            <a:endParaRPr lang="en-US" sz="1100" b="1" dirty="0">
              <a:solidFill>
                <a:schemeClr val="bg1"/>
              </a:solidFill>
              <a:latin typeface="+mj-lt"/>
              <a:cs typeface="Arial"/>
            </a:endParaRPr>
          </a:p>
          <a:p>
            <a:pPr algn="ctr"/>
            <a:endParaRPr lang="en-US" sz="1100" b="1" dirty="0">
              <a:solidFill>
                <a:schemeClr val="bg1"/>
              </a:solidFill>
              <a:latin typeface="+mj-lt"/>
              <a:cs typeface="Arial"/>
            </a:endParaRPr>
          </a:p>
          <a:p>
            <a:pPr algn="ctr"/>
            <a:endParaRPr lang="en-US" sz="1100" b="1" dirty="0">
              <a:solidFill>
                <a:schemeClr val="bg1"/>
              </a:solidFill>
              <a:latin typeface="+mj-lt"/>
            </a:endParaRPr>
          </a:p>
        </p:txBody>
      </p:sp>
      <p:sp>
        <p:nvSpPr>
          <p:cNvPr id="12" name="Rounded Rectangle 11"/>
          <p:cNvSpPr/>
          <p:nvPr/>
        </p:nvSpPr>
        <p:spPr>
          <a:xfrm>
            <a:off x="3404320" y="4764828"/>
            <a:ext cx="2409094" cy="1182473"/>
          </a:xfrm>
          <a:prstGeom prst="roundRect">
            <a:avLst/>
          </a:prstGeom>
          <a:solidFill>
            <a:srgbClr val="25AFE5"/>
          </a:solidFill>
          <a:ln>
            <a:solidFill>
              <a:srgbClr val="002F5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bg1"/>
                </a:solidFill>
                <a:latin typeface="+mj-lt"/>
                <a:cs typeface="Arial"/>
                <a:sym typeface="Wingdings"/>
              </a:rPr>
              <a:t>2015 </a:t>
            </a:r>
            <a:r>
              <a:rPr lang="en-US" sz="1100" b="1" dirty="0">
                <a:solidFill>
                  <a:schemeClr val="bg1"/>
                </a:solidFill>
                <a:latin typeface="+mj-lt"/>
                <a:cs typeface="Arial"/>
                <a:sym typeface="Wingdings"/>
              </a:rPr>
              <a:t>(actual</a:t>
            </a:r>
            <a:r>
              <a:rPr lang="en-US" sz="1100" b="1" dirty="0" smtClean="0">
                <a:solidFill>
                  <a:schemeClr val="bg1"/>
                </a:solidFill>
                <a:latin typeface="+mj-lt"/>
                <a:cs typeface="Arial"/>
                <a:sym typeface="Wingdings"/>
              </a:rPr>
              <a:t>)</a:t>
            </a:r>
            <a:r>
              <a:rPr lang="en-US" sz="1100" b="1" dirty="0">
                <a:solidFill>
                  <a:schemeClr val="bg1"/>
                </a:solidFill>
                <a:latin typeface="+mj-lt"/>
                <a:cs typeface="Arial"/>
              </a:rPr>
              <a:t> </a:t>
            </a:r>
            <a:endParaRPr lang="en-US" sz="1100" b="1" dirty="0" smtClean="0">
              <a:solidFill>
                <a:schemeClr val="bg1"/>
              </a:solidFill>
              <a:latin typeface="+mj-lt"/>
              <a:cs typeface="Arial"/>
            </a:endParaRPr>
          </a:p>
          <a:p>
            <a:pPr algn="ctr"/>
            <a:r>
              <a:rPr lang="en-US" sz="1100" b="1" dirty="0" smtClean="0">
                <a:solidFill>
                  <a:schemeClr val="bg1"/>
                </a:solidFill>
                <a:latin typeface="+mj-lt"/>
                <a:cs typeface="Arial"/>
              </a:rPr>
              <a:t>US$1.3 billion</a:t>
            </a:r>
          </a:p>
          <a:p>
            <a:pPr algn="ctr"/>
            <a:endParaRPr lang="en-US" sz="1100" b="1" dirty="0" smtClean="0">
              <a:solidFill>
                <a:schemeClr val="bg1"/>
              </a:solidFill>
              <a:latin typeface="+mj-lt"/>
              <a:cs typeface="Arial"/>
            </a:endParaRPr>
          </a:p>
          <a:p>
            <a:pPr algn="ctr"/>
            <a:r>
              <a:rPr lang="en-US" sz="1100" b="1" dirty="0">
                <a:solidFill>
                  <a:schemeClr val="bg1"/>
                </a:solidFill>
                <a:latin typeface="+mj-lt"/>
                <a:cs typeface="Arial"/>
              </a:rPr>
              <a:t>o</a:t>
            </a:r>
            <a:r>
              <a:rPr lang="en-US" sz="1100" b="1" dirty="0" smtClean="0">
                <a:solidFill>
                  <a:schemeClr val="bg1"/>
                </a:solidFill>
                <a:latin typeface="+mj-lt"/>
                <a:cs typeface="Arial"/>
              </a:rPr>
              <a:t>/w adaptation = $200 </a:t>
            </a:r>
            <a:r>
              <a:rPr lang="en-US" sz="1100" b="1" dirty="0">
                <a:solidFill>
                  <a:schemeClr val="bg1"/>
                </a:solidFill>
                <a:latin typeface="+mj-lt"/>
                <a:cs typeface="Arial"/>
              </a:rPr>
              <a:t>million</a:t>
            </a:r>
            <a:r>
              <a:rPr lang="en-US" sz="1100" b="1" dirty="0" smtClean="0">
                <a:solidFill>
                  <a:schemeClr val="bg1"/>
                </a:solidFill>
                <a:latin typeface="+mj-lt"/>
                <a:cs typeface="Arial"/>
              </a:rPr>
              <a:t> </a:t>
            </a:r>
            <a:endParaRPr lang="en-US" sz="1100" b="1" dirty="0">
              <a:solidFill>
                <a:schemeClr val="bg1"/>
              </a:solidFill>
              <a:latin typeface="+mj-lt"/>
            </a:endParaRPr>
          </a:p>
        </p:txBody>
      </p:sp>
      <p:sp>
        <p:nvSpPr>
          <p:cNvPr id="13" name="Isosceles Triangle 12"/>
          <p:cNvSpPr/>
          <p:nvPr/>
        </p:nvSpPr>
        <p:spPr>
          <a:xfrm rot="5400000">
            <a:off x="3116957" y="5131210"/>
            <a:ext cx="505755" cy="435996"/>
          </a:xfrm>
          <a:prstGeom prst="triangle">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Isosceles Triangle 13"/>
          <p:cNvSpPr/>
          <p:nvPr/>
        </p:nvSpPr>
        <p:spPr>
          <a:xfrm rot="5400000">
            <a:off x="5664438" y="5118274"/>
            <a:ext cx="505755" cy="435996"/>
          </a:xfrm>
          <a:prstGeom prst="triangle">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15" name="Group 14"/>
          <p:cNvGrpSpPr/>
          <p:nvPr/>
        </p:nvGrpSpPr>
        <p:grpSpPr>
          <a:xfrm>
            <a:off x="1613759" y="1631012"/>
            <a:ext cx="313695" cy="2072355"/>
            <a:chOff x="1613759" y="1631012"/>
            <a:chExt cx="313695" cy="2072355"/>
          </a:xfrm>
        </p:grpSpPr>
        <p:sp>
          <p:nvSpPr>
            <p:cNvPr id="16" name="Rectangle 15"/>
            <p:cNvSpPr/>
            <p:nvPr/>
          </p:nvSpPr>
          <p:spPr>
            <a:xfrm>
              <a:off x="1613759" y="3274089"/>
              <a:ext cx="313695" cy="429278"/>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1.8</a:t>
              </a:r>
              <a:endParaRPr lang="en-US" sz="800" dirty="0">
                <a:latin typeface="+mj-lt"/>
              </a:endParaRPr>
            </a:p>
          </p:txBody>
        </p:sp>
        <p:sp>
          <p:nvSpPr>
            <p:cNvPr id="17" name="Rectangle 16"/>
            <p:cNvSpPr/>
            <p:nvPr/>
          </p:nvSpPr>
          <p:spPr>
            <a:xfrm>
              <a:off x="1613759" y="3085787"/>
              <a:ext cx="313695" cy="190790"/>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0.8</a:t>
              </a:r>
              <a:endParaRPr lang="en-US" sz="800" dirty="0">
                <a:latin typeface="+mj-lt"/>
              </a:endParaRPr>
            </a:p>
          </p:txBody>
        </p:sp>
        <p:sp>
          <p:nvSpPr>
            <p:cNvPr id="18" name="Rectangle 17"/>
            <p:cNvSpPr/>
            <p:nvPr/>
          </p:nvSpPr>
          <p:spPr>
            <a:xfrm>
              <a:off x="1613759" y="1631012"/>
              <a:ext cx="313695" cy="14547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6.1</a:t>
              </a:r>
            </a:p>
          </p:txBody>
        </p:sp>
      </p:grpSp>
      <p:sp>
        <p:nvSpPr>
          <p:cNvPr id="19" name="TextBox 18"/>
          <p:cNvSpPr txBox="1"/>
          <p:nvPr/>
        </p:nvSpPr>
        <p:spPr>
          <a:xfrm>
            <a:off x="1193209" y="3512582"/>
            <a:ext cx="238399" cy="261610"/>
          </a:xfrm>
          <a:prstGeom prst="rect">
            <a:avLst/>
          </a:prstGeom>
          <a:noFill/>
        </p:spPr>
        <p:txBody>
          <a:bodyPr wrap="square" rtlCol="0">
            <a:spAutoFit/>
          </a:bodyPr>
          <a:lstStyle/>
          <a:p>
            <a:r>
              <a:rPr lang="en-GB" sz="1100" dirty="0" smtClean="0">
                <a:latin typeface="+mj-lt"/>
              </a:rPr>
              <a:t>0</a:t>
            </a:r>
            <a:endParaRPr lang="en-US" sz="1100" dirty="0">
              <a:latin typeface="+mj-lt"/>
            </a:endParaRPr>
          </a:p>
        </p:txBody>
      </p:sp>
      <p:sp>
        <p:nvSpPr>
          <p:cNvPr id="20" name="TextBox 19"/>
          <p:cNvSpPr txBox="1"/>
          <p:nvPr/>
        </p:nvSpPr>
        <p:spPr>
          <a:xfrm>
            <a:off x="1210000" y="3046281"/>
            <a:ext cx="238399" cy="261610"/>
          </a:xfrm>
          <a:prstGeom prst="rect">
            <a:avLst/>
          </a:prstGeom>
          <a:noFill/>
        </p:spPr>
        <p:txBody>
          <a:bodyPr wrap="square" rtlCol="0">
            <a:spAutoFit/>
          </a:bodyPr>
          <a:lstStyle/>
          <a:p>
            <a:r>
              <a:rPr lang="en-GB" sz="1100" dirty="0">
                <a:latin typeface="+mj-lt"/>
              </a:rPr>
              <a:t>2</a:t>
            </a:r>
            <a:endParaRPr lang="en-US" sz="1100" dirty="0">
              <a:latin typeface="+mj-lt"/>
            </a:endParaRPr>
          </a:p>
        </p:txBody>
      </p:sp>
      <p:sp>
        <p:nvSpPr>
          <p:cNvPr id="21" name="TextBox 20"/>
          <p:cNvSpPr txBox="1"/>
          <p:nvPr/>
        </p:nvSpPr>
        <p:spPr>
          <a:xfrm>
            <a:off x="1210000" y="2575249"/>
            <a:ext cx="238399" cy="261610"/>
          </a:xfrm>
          <a:prstGeom prst="rect">
            <a:avLst/>
          </a:prstGeom>
          <a:noFill/>
        </p:spPr>
        <p:txBody>
          <a:bodyPr wrap="square" rtlCol="0">
            <a:spAutoFit/>
          </a:bodyPr>
          <a:lstStyle/>
          <a:p>
            <a:r>
              <a:rPr lang="en-GB" sz="1100" dirty="0">
                <a:latin typeface="+mj-lt"/>
              </a:rPr>
              <a:t>4</a:t>
            </a:r>
            <a:endParaRPr lang="en-US" sz="1100" dirty="0">
              <a:latin typeface="+mj-lt"/>
            </a:endParaRPr>
          </a:p>
        </p:txBody>
      </p:sp>
      <p:sp>
        <p:nvSpPr>
          <p:cNvPr id="22" name="TextBox 21"/>
          <p:cNvSpPr txBox="1"/>
          <p:nvPr/>
        </p:nvSpPr>
        <p:spPr>
          <a:xfrm>
            <a:off x="1210408" y="2088283"/>
            <a:ext cx="238399" cy="261610"/>
          </a:xfrm>
          <a:prstGeom prst="rect">
            <a:avLst/>
          </a:prstGeom>
          <a:noFill/>
        </p:spPr>
        <p:txBody>
          <a:bodyPr wrap="square" rtlCol="0">
            <a:spAutoFit/>
          </a:bodyPr>
          <a:lstStyle/>
          <a:p>
            <a:r>
              <a:rPr lang="en-GB" sz="1100" dirty="0">
                <a:latin typeface="+mj-lt"/>
              </a:rPr>
              <a:t>6</a:t>
            </a:r>
            <a:endParaRPr lang="en-US" sz="1100" dirty="0">
              <a:latin typeface="+mj-lt"/>
            </a:endParaRPr>
          </a:p>
        </p:txBody>
      </p:sp>
      <p:sp>
        <p:nvSpPr>
          <p:cNvPr id="23" name="TextBox 22"/>
          <p:cNvSpPr txBox="1"/>
          <p:nvPr/>
        </p:nvSpPr>
        <p:spPr>
          <a:xfrm>
            <a:off x="1210408" y="1607768"/>
            <a:ext cx="238399" cy="261610"/>
          </a:xfrm>
          <a:prstGeom prst="rect">
            <a:avLst/>
          </a:prstGeom>
          <a:noFill/>
        </p:spPr>
        <p:txBody>
          <a:bodyPr wrap="square" rtlCol="0">
            <a:spAutoFit/>
          </a:bodyPr>
          <a:lstStyle/>
          <a:p>
            <a:r>
              <a:rPr lang="en-GB" sz="1100" dirty="0">
                <a:latin typeface="+mj-lt"/>
              </a:rPr>
              <a:t>8</a:t>
            </a:r>
            <a:endParaRPr lang="en-US" sz="1100" dirty="0">
              <a:latin typeface="+mj-lt"/>
            </a:endParaRPr>
          </a:p>
        </p:txBody>
      </p:sp>
      <p:sp>
        <p:nvSpPr>
          <p:cNvPr id="24" name="TextBox 23"/>
          <p:cNvSpPr txBox="1"/>
          <p:nvPr/>
        </p:nvSpPr>
        <p:spPr>
          <a:xfrm>
            <a:off x="1556386" y="3742938"/>
            <a:ext cx="428438" cy="230832"/>
          </a:xfrm>
          <a:prstGeom prst="rect">
            <a:avLst/>
          </a:prstGeom>
          <a:noFill/>
        </p:spPr>
        <p:txBody>
          <a:bodyPr wrap="square" rtlCol="0">
            <a:spAutoFit/>
          </a:bodyPr>
          <a:lstStyle/>
          <a:p>
            <a:r>
              <a:rPr lang="en-GB" sz="900" dirty="0" smtClean="0">
                <a:latin typeface="+mj-lt"/>
              </a:rPr>
              <a:t>2011</a:t>
            </a:r>
            <a:endParaRPr lang="en-US" sz="900" dirty="0">
              <a:latin typeface="+mj-lt"/>
            </a:endParaRPr>
          </a:p>
        </p:txBody>
      </p:sp>
      <p:grpSp>
        <p:nvGrpSpPr>
          <p:cNvPr id="25" name="Group 24"/>
          <p:cNvGrpSpPr/>
          <p:nvPr/>
        </p:nvGrpSpPr>
        <p:grpSpPr>
          <a:xfrm>
            <a:off x="2154682" y="2630326"/>
            <a:ext cx="428438" cy="1343444"/>
            <a:chOff x="2154682" y="2630326"/>
            <a:chExt cx="428438" cy="1343444"/>
          </a:xfrm>
        </p:grpSpPr>
        <p:sp>
          <p:nvSpPr>
            <p:cNvPr id="26" name="Rectangle 25"/>
            <p:cNvSpPr/>
            <p:nvPr/>
          </p:nvSpPr>
          <p:spPr>
            <a:xfrm>
              <a:off x="2211171" y="3393333"/>
              <a:ext cx="313695" cy="310034"/>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1.3</a:t>
              </a:r>
              <a:endParaRPr lang="en-US" sz="800" dirty="0">
                <a:latin typeface="+mj-lt"/>
              </a:endParaRPr>
            </a:p>
          </p:txBody>
        </p:sp>
        <p:sp>
          <p:nvSpPr>
            <p:cNvPr id="27" name="Rectangle 26"/>
            <p:cNvSpPr/>
            <p:nvPr/>
          </p:nvSpPr>
          <p:spPr>
            <a:xfrm>
              <a:off x="2211171" y="3369638"/>
              <a:ext cx="313695" cy="23849"/>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mj-lt"/>
              </a:endParaRPr>
            </a:p>
          </p:txBody>
        </p:sp>
        <p:sp>
          <p:nvSpPr>
            <p:cNvPr id="28" name="Rectangle 27"/>
            <p:cNvSpPr/>
            <p:nvPr/>
          </p:nvSpPr>
          <p:spPr>
            <a:xfrm>
              <a:off x="2211171" y="2630326"/>
              <a:ext cx="313695" cy="73931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mj-lt"/>
                </a:rPr>
                <a:t>3</a:t>
              </a:r>
              <a:r>
                <a:rPr lang="en-GB" sz="800" dirty="0" smtClean="0">
                  <a:latin typeface="+mj-lt"/>
                </a:rPr>
                <a:t>.1</a:t>
              </a:r>
            </a:p>
          </p:txBody>
        </p:sp>
        <p:sp>
          <p:nvSpPr>
            <p:cNvPr id="29" name="TextBox 28"/>
            <p:cNvSpPr txBox="1"/>
            <p:nvPr/>
          </p:nvSpPr>
          <p:spPr>
            <a:xfrm>
              <a:off x="2154682" y="3742938"/>
              <a:ext cx="428438" cy="230832"/>
            </a:xfrm>
            <a:prstGeom prst="rect">
              <a:avLst/>
            </a:prstGeom>
            <a:noFill/>
          </p:spPr>
          <p:txBody>
            <a:bodyPr wrap="square" rtlCol="0">
              <a:spAutoFit/>
            </a:bodyPr>
            <a:lstStyle/>
            <a:p>
              <a:r>
                <a:rPr lang="en-GB" sz="900" dirty="0" smtClean="0">
                  <a:latin typeface="+mj-lt"/>
                </a:rPr>
                <a:t>2012</a:t>
              </a:r>
              <a:endParaRPr lang="en-US" sz="900" dirty="0">
                <a:latin typeface="+mj-lt"/>
              </a:endParaRPr>
            </a:p>
          </p:txBody>
        </p:sp>
      </p:grpSp>
      <p:grpSp>
        <p:nvGrpSpPr>
          <p:cNvPr id="30" name="Group 29"/>
          <p:cNvGrpSpPr/>
          <p:nvPr/>
        </p:nvGrpSpPr>
        <p:grpSpPr>
          <a:xfrm>
            <a:off x="2733496" y="2445522"/>
            <a:ext cx="428438" cy="1528248"/>
            <a:chOff x="2733496" y="2445522"/>
            <a:chExt cx="428438" cy="1528248"/>
          </a:xfrm>
        </p:grpSpPr>
        <p:sp>
          <p:nvSpPr>
            <p:cNvPr id="31" name="Rectangle 30"/>
            <p:cNvSpPr/>
            <p:nvPr/>
          </p:nvSpPr>
          <p:spPr>
            <a:xfrm>
              <a:off x="2792040" y="3488728"/>
              <a:ext cx="313695" cy="214639"/>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0.9</a:t>
              </a:r>
              <a:endParaRPr lang="en-US" sz="800" dirty="0">
                <a:latin typeface="+mj-lt"/>
              </a:endParaRPr>
            </a:p>
          </p:txBody>
        </p:sp>
        <p:sp>
          <p:nvSpPr>
            <p:cNvPr id="32" name="Rectangle 31"/>
            <p:cNvSpPr/>
            <p:nvPr/>
          </p:nvSpPr>
          <p:spPr>
            <a:xfrm>
              <a:off x="2792040" y="3470373"/>
              <a:ext cx="313695" cy="23849"/>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mj-lt"/>
              </a:endParaRPr>
            </a:p>
          </p:txBody>
        </p:sp>
        <p:sp>
          <p:nvSpPr>
            <p:cNvPr id="33" name="Rectangle 32"/>
            <p:cNvSpPr/>
            <p:nvPr/>
          </p:nvSpPr>
          <p:spPr>
            <a:xfrm>
              <a:off x="2790868" y="2445522"/>
              <a:ext cx="313695" cy="102549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4.3</a:t>
              </a:r>
            </a:p>
          </p:txBody>
        </p:sp>
        <p:sp>
          <p:nvSpPr>
            <p:cNvPr id="34" name="TextBox 33"/>
            <p:cNvSpPr txBox="1"/>
            <p:nvPr/>
          </p:nvSpPr>
          <p:spPr>
            <a:xfrm>
              <a:off x="2733496" y="3742938"/>
              <a:ext cx="428438" cy="230832"/>
            </a:xfrm>
            <a:prstGeom prst="rect">
              <a:avLst/>
            </a:prstGeom>
            <a:noFill/>
          </p:spPr>
          <p:txBody>
            <a:bodyPr wrap="square" rtlCol="0">
              <a:spAutoFit/>
            </a:bodyPr>
            <a:lstStyle/>
            <a:p>
              <a:r>
                <a:rPr lang="en-GB" sz="900" dirty="0" smtClean="0">
                  <a:latin typeface="+mj-lt"/>
                </a:rPr>
                <a:t>2013</a:t>
              </a:r>
              <a:endParaRPr lang="en-US" sz="900" dirty="0">
                <a:latin typeface="+mj-lt"/>
              </a:endParaRPr>
            </a:p>
          </p:txBody>
        </p:sp>
      </p:grpSp>
      <p:grpSp>
        <p:nvGrpSpPr>
          <p:cNvPr id="35" name="Group 34"/>
          <p:cNvGrpSpPr/>
          <p:nvPr/>
        </p:nvGrpSpPr>
        <p:grpSpPr>
          <a:xfrm>
            <a:off x="3372663" y="2069026"/>
            <a:ext cx="428438" cy="1904744"/>
            <a:chOff x="3372663" y="2069026"/>
            <a:chExt cx="428438" cy="1904744"/>
          </a:xfrm>
        </p:grpSpPr>
        <p:sp>
          <p:nvSpPr>
            <p:cNvPr id="36" name="Rectangle 35"/>
            <p:cNvSpPr/>
            <p:nvPr/>
          </p:nvSpPr>
          <p:spPr>
            <a:xfrm>
              <a:off x="3430907" y="3226391"/>
              <a:ext cx="313695" cy="476975"/>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2.0</a:t>
              </a:r>
              <a:endParaRPr lang="en-US" sz="800" dirty="0">
                <a:latin typeface="+mj-lt"/>
              </a:endParaRPr>
            </a:p>
          </p:txBody>
        </p:sp>
        <p:sp>
          <p:nvSpPr>
            <p:cNvPr id="37" name="Rectangle 36"/>
            <p:cNvSpPr/>
            <p:nvPr/>
          </p:nvSpPr>
          <p:spPr>
            <a:xfrm>
              <a:off x="3430907" y="3154920"/>
              <a:ext cx="313695" cy="71546"/>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dirty="0" smtClean="0">
                  <a:latin typeface="+mj-lt"/>
                </a:rPr>
                <a:t>0.3</a:t>
              </a:r>
              <a:endParaRPr lang="en-US" sz="600" dirty="0">
                <a:latin typeface="+mj-lt"/>
              </a:endParaRPr>
            </a:p>
          </p:txBody>
        </p:sp>
        <p:sp>
          <p:nvSpPr>
            <p:cNvPr id="38" name="Rectangle 37"/>
            <p:cNvSpPr/>
            <p:nvPr/>
          </p:nvSpPr>
          <p:spPr>
            <a:xfrm>
              <a:off x="3430907" y="2069026"/>
              <a:ext cx="313695" cy="109704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4.6</a:t>
              </a:r>
            </a:p>
          </p:txBody>
        </p:sp>
        <p:sp>
          <p:nvSpPr>
            <p:cNvPr id="39" name="TextBox 38"/>
            <p:cNvSpPr txBox="1"/>
            <p:nvPr/>
          </p:nvSpPr>
          <p:spPr>
            <a:xfrm>
              <a:off x="3372663" y="3742938"/>
              <a:ext cx="428438" cy="230832"/>
            </a:xfrm>
            <a:prstGeom prst="rect">
              <a:avLst/>
            </a:prstGeom>
            <a:noFill/>
          </p:spPr>
          <p:txBody>
            <a:bodyPr wrap="square" rtlCol="0">
              <a:spAutoFit/>
            </a:bodyPr>
            <a:lstStyle/>
            <a:p>
              <a:r>
                <a:rPr lang="en-GB" sz="900" dirty="0" smtClean="0">
                  <a:latin typeface="+mj-lt"/>
                </a:rPr>
                <a:t>2014</a:t>
              </a:r>
              <a:endParaRPr lang="en-US" sz="900" dirty="0">
                <a:latin typeface="+mj-lt"/>
              </a:endParaRPr>
            </a:p>
          </p:txBody>
        </p:sp>
      </p:grpSp>
      <p:grpSp>
        <p:nvGrpSpPr>
          <p:cNvPr id="40" name="Group 39"/>
          <p:cNvGrpSpPr/>
          <p:nvPr/>
        </p:nvGrpSpPr>
        <p:grpSpPr>
          <a:xfrm>
            <a:off x="3970947" y="2474343"/>
            <a:ext cx="428438" cy="1499427"/>
            <a:chOff x="3970947" y="2474343"/>
            <a:chExt cx="428438" cy="1499427"/>
          </a:xfrm>
        </p:grpSpPr>
        <p:sp>
          <p:nvSpPr>
            <p:cNvPr id="41" name="Rectangle 40"/>
            <p:cNvSpPr/>
            <p:nvPr/>
          </p:nvSpPr>
          <p:spPr>
            <a:xfrm>
              <a:off x="4028319" y="3441030"/>
              <a:ext cx="313695" cy="262336"/>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1.1</a:t>
              </a:r>
              <a:endParaRPr lang="en-US" sz="800" dirty="0">
                <a:latin typeface="+mj-lt"/>
              </a:endParaRPr>
            </a:p>
          </p:txBody>
        </p:sp>
        <p:sp>
          <p:nvSpPr>
            <p:cNvPr id="42" name="Rectangle 41"/>
            <p:cNvSpPr/>
            <p:nvPr/>
          </p:nvSpPr>
          <p:spPr>
            <a:xfrm>
              <a:off x="4028319" y="3404444"/>
              <a:ext cx="313695" cy="47698"/>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latin typeface="+mj-lt"/>
              </a:endParaRPr>
            </a:p>
          </p:txBody>
        </p:sp>
        <p:sp>
          <p:nvSpPr>
            <p:cNvPr id="43" name="Rectangle 42"/>
            <p:cNvSpPr/>
            <p:nvPr/>
          </p:nvSpPr>
          <p:spPr>
            <a:xfrm>
              <a:off x="4028319" y="2474343"/>
              <a:ext cx="313695" cy="93010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latin typeface="+mj-lt"/>
                </a:rPr>
                <a:t>3.9</a:t>
              </a:r>
            </a:p>
          </p:txBody>
        </p:sp>
        <p:sp>
          <p:nvSpPr>
            <p:cNvPr id="44" name="TextBox 43"/>
            <p:cNvSpPr txBox="1"/>
            <p:nvPr/>
          </p:nvSpPr>
          <p:spPr>
            <a:xfrm>
              <a:off x="3970947" y="3742938"/>
              <a:ext cx="428438" cy="230832"/>
            </a:xfrm>
            <a:prstGeom prst="rect">
              <a:avLst/>
            </a:prstGeom>
            <a:noFill/>
          </p:spPr>
          <p:txBody>
            <a:bodyPr wrap="square" rtlCol="0">
              <a:spAutoFit/>
            </a:bodyPr>
            <a:lstStyle/>
            <a:p>
              <a:r>
                <a:rPr lang="en-GB" sz="900" dirty="0" smtClean="0">
                  <a:latin typeface="+mj-lt"/>
                </a:rPr>
                <a:t>2015</a:t>
              </a:r>
              <a:endParaRPr lang="en-US" sz="900" dirty="0">
                <a:latin typeface="+mj-lt"/>
              </a:endParaRPr>
            </a:p>
          </p:txBody>
        </p:sp>
      </p:grpSp>
      <p:sp>
        <p:nvSpPr>
          <p:cNvPr id="45" name="Rectangle 44"/>
          <p:cNvSpPr/>
          <p:nvPr/>
        </p:nvSpPr>
        <p:spPr>
          <a:xfrm>
            <a:off x="1431608" y="3678185"/>
            <a:ext cx="3121390" cy="333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mj-lt"/>
            </a:endParaRPr>
          </a:p>
        </p:txBody>
      </p:sp>
      <p:sp>
        <p:nvSpPr>
          <p:cNvPr id="46" name="Rectangle 45"/>
          <p:cNvSpPr/>
          <p:nvPr/>
        </p:nvSpPr>
        <p:spPr>
          <a:xfrm>
            <a:off x="4524471" y="1326697"/>
            <a:ext cx="33388" cy="238487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mj-lt"/>
            </a:endParaRPr>
          </a:p>
        </p:txBody>
      </p:sp>
      <p:sp>
        <p:nvSpPr>
          <p:cNvPr id="47" name="Rectangle 46"/>
          <p:cNvSpPr/>
          <p:nvPr/>
        </p:nvSpPr>
        <p:spPr>
          <a:xfrm>
            <a:off x="1432877" y="1326697"/>
            <a:ext cx="33388" cy="238487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mj-lt"/>
            </a:endParaRPr>
          </a:p>
        </p:txBody>
      </p:sp>
      <p:sp>
        <p:nvSpPr>
          <p:cNvPr id="48" name="TextBox 47"/>
          <p:cNvSpPr txBox="1"/>
          <p:nvPr/>
        </p:nvSpPr>
        <p:spPr>
          <a:xfrm>
            <a:off x="4522193" y="3506810"/>
            <a:ext cx="362423" cy="261610"/>
          </a:xfrm>
          <a:prstGeom prst="rect">
            <a:avLst/>
          </a:prstGeom>
          <a:noFill/>
        </p:spPr>
        <p:txBody>
          <a:bodyPr wrap="square" rtlCol="0">
            <a:spAutoFit/>
          </a:bodyPr>
          <a:lstStyle/>
          <a:p>
            <a:r>
              <a:rPr lang="en-GB" sz="1100" dirty="0" smtClean="0">
                <a:latin typeface="+mj-lt"/>
              </a:rPr>
              <a:t>0%</a:t>
            </a:r>
            <a:endParaRPr lang="en-US" sz="1100" dirty="0">
              <a:latin typeface="+mj-lt"/>
            </a:endParaRPr>
          </a:p>
        </p:txBody>
      </p:sp>
      <p:sp>
        <p:nvSpPr>
          <p:cNvPr id="49" name="TextBox 48"/>
          <p:cNvSpPr txBox="1"/>
          <p:nvPr/>
        </p:nvSpPr>
        <p:spPr>
          <a:xfrm>
            <a:off x="4533875" y="3070724"/>
            <a:ext cx="449507" cy="261610"/>
          </a:xfrm>
          <a:prstGeom prst="rect">
            <a:avLst/>
          </a:prstGeom>
          <a:noFill/>
        </p:spPr>
        <p:txBody>
          <a:bodyPr wrap="square" rtlCol="0">
            <a:spAutoFit/>
          </a:bodyPr>
          <a:lstStyle/>
          <a:p>
            <a:r>
              <a:rPr lang="en-GB" sz="1100" dirty="0" smtClean="0">
                <a:latin typeface="+mj-lt"/>
              </a:rPr>
              <a:t>20%</a:t>
            </a:r>
            <a:endParaRPr lang="en-US" sz="1100" dirty="0">
              <a:latin typeface="+mj-lt"/>
            </a:endParaRPr>
          </a:p>
        </p:txBody>
      </p:sp>
      <p:sp>
        <p:nvSpPr>
          <p:cNvPr id="50" name="TextBox 49"/>
          <p:cNvSpPr txBox="1"/>
          <p:nvPr/>
        </p:nvSpPr>
        <p:spPr>
          <a:xfrm>
            <a:off x="4543970" y="2587781"/>
            <a:ext cx="457478" cy="261610"/>
          </a:xfrm>
          <a:prstGeom prst="rect">
            <a:avLst/>
          </a:prstGeom>
          <a:noFill/>
        </p:spPr>
        <p:txBody>
          <a:bodyPr wrap="square" rtlCol="0">
            <a:spAutoFit/>
          </a:bodyPr>
          <a:lstStyle/>
          <a:p>
            <a:r>
              <a:rPr lang="en-GB" sz="1100" dirty="0" smtClean="0">
                <a:latin typeface="+mj-lt"/>
              </a:rPr>
              <a:t>40%</a:t>
            </a:r>
            <a:endParaRPr lang="en-US" sz="1100" dirty="0">
              <a:latin typeface="+mj-lt"/>
            </a:endParaRPr>
          </a:p>
        </p:txBody>
      </p:sp>
      <p:sp>
        <p:nvSpPr>
          <p:cNvPr id="51" name="TextBox 50"/>
          <p:cNvSpPr txBox="1"/>
          <p:nvPr/>
        </p:nvSpPr>
        <p:spPr>
          <a:xfrm>
            <a:off x="4543970" y="2103448"/>
            <a:ext cx="457478" cy="261610"/>
          </a:xfrm>
          <a:prstGeom prst="rect">
            <a:avLst/>
          </a:prstGeom>
          <a:noFill/>
        </p:spPr>
        <p:txBody>
          <a:bodyPr wrap="square" rtlCol="0">
            <a:spAutoFit/>
          </a:bodyPr>
          <a:lstStyle/>
          <a:p>
            <a:r>
              <a:rPr lang="en-GB" sz="1100" dirty="0" smtClean="0">
                <a:latin typeface="+mj-lt"/>
              </a:rPr>
              <a:t>60%</a:t>
            </a:r>
            <a:endParaRPr lang="en-US" sz="1100" dirty="0">
              <a:latin typeface="+mj-lt"/>
            </a:endParaRPr>
          </a:p>
        </p:txBody>
      </p:sp>
      <p:sp>
        <p:nvSpPr>
          <p:cNvPr id="52" name="TextBox 51"/>
          <p:cNvSpPr txBox="1"/>
          <p:nvPr/>
        </p:nvSpPr>
        <p:spPr>
          <a:xfrm>
            <a:off x="4543970" y="1648112"/>
            <a:ext cx="457478" cy="261610"/>
          </a:xfrm>
          <a:prstGeom prst="rect">
            <a:avLst/>
          </a:prstGeom>
          <a:noFill/>
        </p:spPr>
        <p:txBody>
          <a:bodyPr wrap="square" rtlCol="0">
            <a:spAutoFit/>
          </a:bodyPr>
          <a:lstStyle/>
          <a:p>
            <a:r>
              <a:rPr lang="en-GB" sz="1100" dirty="0" smtClean="0">
                <a:latin typeface="+mj-lt"/>
              </a:rPr>
              <a:t>80%</a:t>
            </a:r>
            <a:endParaRPr lang="en-US" sz="1100" dirty="0">
              <a:latin typeface="+mj-lt"/>
            </a:endParaRPr>
          </a:p>
        </p:txBody>
      </p:sp>
      <p:sp>
        <p:nvSpPr>
          <p:cNvPr id="53" name="TextBox 52"/>
          <p:cNvSpPr txBox="1"/>
          <p:nvPr/>
        </p:nvSpPr>
        <p:spPr>
          <a:xfrm>
            <a:off x="4543970" y="1232103"/>
            <a:ext cx="530274" cy="261610"/>
          </a:xfrm>
          <a:prstGeom prst="rect">
            <a:avLst/>
          </a:prstGeom>
          <a:noFill/>
        </p:spPr>
        <p:txBody>
          <a:bodyPr wrap="square" rtlCol="0">
            <a:spAutoFit/>
          </a:bodyPr>
          <a:lstStyle/>
          <a:p>
            <a:r>
              <a:rPr lang="en-GB" sz="1100" dirty="0" smtClean="0">
                <a:latin typeface="+mj-lt"/>
              </a:rPr>
              <a:t>100%</a:t>
            </a:r>
            <a:endParaRPr lang="en-US" sz="1100" dirty="0">
              <a:latin typeface="+mj-lt"/>
            </a:endParaRPr>
          </a:p>
        </p:txBody>
      </p:sp>
      <p:sp>
        <p:nvSpPr>
          <p:cNvPr id="54" name="TextBox 53"/>
          <p:cNvSpPr txBox="1"/>
          <p:nvPr/>
        </p:nvSpPr>
        <p:spPr>
          <a:xfrm>
            <a:off x="1005221" y="951324"/>
            <a:ext cx="3967453" cy="307777"/>
          </a:xfrm>
          <a:prstGeom prst="rect">
            <a:avLst/>
          </a:prstGeom>
          <a:noFill/>
        </p:spPr>
        <p:txBody>
          <a:bodyPr wrap="square" rtlCol="0">
            <a:spAutoFit/>
          </a:bodyPr>
          <a:lstStyle/>
          <a:p>
            <a:pPr algn="ctr"/>
            <a:r>
              <a:rPr lang="en-GB" sz="1400" b="1" dirty="0" smtClean="0">
                <a:solidFill>
                  <a:srgbClr val="002F54"/>
                </a:solidFill>
                <a:latin typeface="+mj-lt"/>
              </a:rPr>
              <a:t>Transport Sector (FY11-15, USD Billions)</a:t>
            </a:r>
            <a:endParaRPr lang="en-US" sz="1400" b="1" dirty="0">
              <a:solidFill>
                <a:srgbClr val="002F54"/>
              </a:solidFill>
              <a:latin typeface="+mj-lt"/>
            </a:endParaRPr>
          </a:p>
        </p:txBody>
      </p:sp>
      <p:sp>
        <p:nvSpPr>
          <p:cNvPr id="55" name="TextBox 54"/>
          <p:cNvSpPr txBox="1"/>
          <p:nvPr/>
        </p:nvSpPr>
        <p:spPr>
          <a:xfrm rot="16200000">
            <a:off x="517601" y="2402753"/>
            <a:ext cx="1202245" cy="230832"/>
          </a:xfrm>
          <a:prstGeom prst="rect">
            <a:avLst/>
          </a:prstGeom>
          <a:noFill/>
        </p:spPr>
        <p:txBody>
          <a:bodyPr wrap="square" rtlCol="0">
            <a:spAutoFit/>
          </a:bodyPr>
          <a:lstStyle/>
          <a:p>
            <a:pPr algn="ctr"/>
            <a:r>
              <a:rPr lang="en-GB" sz="900" dirty="0" smtClean="0">
                <a:solidFill>
                  <a:srgbClr val="002F54"/>
                </a:solidFill>
                <a:latin typeface="+mj-lt"/>
              </a:rPr>
              <a:t>(USD Billions)</a:t>
            </a:r>
            <a:endParaRPr lang="en-US" sz="900" dirty="0">
              <a:solidFill>
                <a:srgbClr val="002F54"/>
              </a:solidFill>
              <a:latin typeface="+mj-lt"/>
            </a:endParaRPr>
          </a:p>
        </p:txBody>
      </p:sp>
      <p:sp>
        <p:nvSpPr>
          <p:cNvPr id="56" name="Rectangle 55"/>
          <p:cNvSpPr/>
          <p:nvPr/>
        </p:nvSpPr>
        <p:spPr>
          <a:xfrm>
            <a:off x="2504823" y="4087827"/>
            <a:ext cx="957894" cy="196480"/>
          </a:xfrm>
          <a:prstGeom prst="rect">
            <a:avLst/>
          </a:prstGeom>
          <a:solidFill>
            <a:srgbClr val="00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latin typeface="+mj-lt"/>
              </a:rPr>
              <a:t>with mitigation benefits</a:t>
            </a:r>
          </a:p>
        </p:txBody>
      </p:sp>
      <p:sp>
        <p:nvSpPr>
          <p:cNvPr id="57" name="Rectangle 56"/>
          <p:cNvSpPr/>
          <p:nvPr/>
        </p:nvSpPr>
        <p:spPr>
          <a:xfrm>
            <a:off x="1547819" y="4087827"/>
            <a:ext cx="957894" cy="1964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latin typeface="+mj-lt"/>
              </a:rPr>
              <a:t>transport </a:t>
            </a:r>
            <a:r>
              <a:rPr lang="en-US" sz="600" dirty="0" smtClean="0">
                <a:latin typeface="+mj-lt"/>
              </a:rPr>
              <a:t>commitments</a:t>
            </a:r>
          </a:p>
        </p:txBody>
      </p:sp>
      <p:sp>
        <p:nvSpPr>
          <p:cNvPr id="58" name="Rectangle 57"/>
          <p:cNvSpPr/>
          <p:nvPr/>
        </p:nvSpPr>
        <p:spPr>
          <a:xfrm>
            <a:off x="3459790" y="4087827"/>
            <a:ext cx="957894" cy="196480"/>
          </a:xfrm>
          <a:prstGeom prst="rect">
            <a:avLst/>
          </a:prstGeom>
          <a:solidFill>
            <a:srgbClr val="00B4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latin typeface="+mj-lt"/>
              </a:rPr>
              <a:t>with adaptation </a:t>
            </a:r>
            <a:r>
              <a:rPr lang="en-US" sz="600" dirty="0" smtClean="0">
                <a:latin typeface="+mj-lt"/>
              </a:rPr>
              <a:t>benefits</a:t>
            </a:r>
            <a:endParaRPr lang="en-US" sz="600" dirty="0">
              <a:latin typeface="+mj-lt"/>
            </a:endParaRPr>
          </a:p>
        </p:txBody>
      </p:sp>
      <p:grpSp>
        <p:nvGrpSpPr>
          <p:cNvPr id="59" name="Group 58"/>
          <p:cNvGrpSpPr/>
          <p:nvPr/>
        </p:nvGrpSpPr>
        <p:grpSpPr>
          <a:xfrm>
            <a:off x="1751053" y="2959938"/>
            <a:ext cx="2470526" cy="290969"/>
            <a:chOff x="1751053" y="2999982"/>
            <a:chExt cx="2470526" cy="290969"/>
          </a:xfrm>
        </p:grpSpPr>
        <p:cxnSp>
          <p:nvCxnSpPr>
            <p:cNvPr id="60" name="Straight Connector 59"/>
            <p:cNvCxnSpPr/>
            <p:nvPr/>
          </p:nvCxnSpPr>
          <p:spPr>
            <a:xfrm flipV="1">
              <a:off x="1751053" y="3037815"/>
              <a:ext cx="629769" cy="1693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365127" y="3037815"/>
              <a:ext cx="582589" cy="25313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941965" y="2999982"/>
              <a:ext cx="653358" cy="29096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596225" y="2999982"/>
              <a:ext cx="625354" cy="15570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sp>
        <p:nvSpPr>
          <p:cNvPr id="64" name="TextBox 63"/>
          <p:cNvSpPr txBox="1"/>
          <p:nvPr/>
        </p:nvSpPr>
        <p:spPr>
          <a:xfrm rot="5400000">
            <a:off x="3429684" y="2371276"/>
            <a:ext cx="3391961" cy="230832"/>
          </a:xfrm>
          <a:prstGeom prst="rect">
            <a:avLst/>
          </a:prstGeom>
          <a:noFill/>
        </p:spPr>
        <p:txBody>
          <a:bodyPr wrap="square" rtlCol="0">
            <a:spAutoFit/>
          </a:bodyPr>
          <a:lstStyle/>
          <a:p>
            <a:pPr algn="ctr"/>
            <a:r>
              <a:rPr lang="en-GB" sz="900" dirty="0" smtClean="0">
                <a:solidFill>
                  <a:srgbClr val="002F54"/>
                </a:solidFill>
                <a:latin typeface="+mj-lt"/>
              </a:rPr>
              <a:t>(Percentages of Commitments with climate co-benefits )</a:t>
            </a:r>
            <a:endParaRPr lang="en-US" sz="900" dirty="0">
              <a:solidFill>
                <a:srgbClr val="002F54"/>
              </a:solidFill>
              <a:latin typeface="+mj-lt"/>
            </a:endParaRPr>
          </a:p>
        </p:txBody>
      </p:sp>
      <p:sp>
        <p:nvSpPr>
          <p:cNvPr id="65" name="Rectangle 64"/>
          <p:cNvSpPr/>
          <p:nvPr/>
        </p:nvSpPr>
        <p:spPr>
          <a:xfrm>
            <a:off x="9425407" y="4768766"/>
            <a:ext cx="1518568" cy="707886"/>
          </a:xfrm>
          <a:prstGeom prst="rect">
            <a:avLst/>
          </a:prstGeom>
        </p:spPr>
        <p:txBody>
          <a:bodyPr wrap="square">
            <a:spAutoFit/>
          </a:bodyPr>
          <a:lstStyle/>
          <a:p>
            <a:r>
              <a:rPr lang="en-US" sz="1000" dirty="0" smtClean="0">
                <a:latin typeface="+mj-lt"/>
              </a:rPr>
              <a:t>Note: grey</a:t>
            </a:r>
            <a:r>
              <a:rPr lang="en-US" sz="1000" dirty="0">
                <a:latin typeface="+mj-lt"/>
              </a:rPr>
              <a:t>: transport commitments; red: with mitigation benefits; blue: with adaptation benefits)</a:t>
            </a:r>
          </a:p>
        </p:txBody>
      </p:sp>
    </p:spTree>
    <p:extLst>
      <p:ext uri="{BB962C8B-B14F-4D97-AF65-F5344CB8AC3E}">
        <p14:creationId xmlns:p14="http://schemas.microsoft.com/office/powerpoint/2010/main" val="331346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0572" y="289220"/>
            <a:ext cx="5657850" cy="435493"/>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000" kern="1200" spc="-50" baseline="0">
                <a:solidFill>
                  <a:srgbClr val="235A9C"/>
                </a:solidFill>
                <a:latin typeface="+mj-lt"/>
                <a:ea typeface="+mj-ea"/>
                <a:cs typeface="+mj-cs"/>
              </a:defRPr>
            </a:lvl1pPr>
          </a:lstStyle>
          <a:p>
            <a:r>
              <a:rPr lang="en-US" b="1" spc="0" dirty="0" smtClean="0">
                <a:solidFill>
                  <a:schemeClr val="tx1">
                    <a:lumMod val="75000"/>
                    <a:lumOff val="25000"/>
                  </a:schemeClr>
                </a:solidFill>
              </a:rPr>
              <a:t>TRANSPORT INVESTMENTS</a:t>
            </a:r>
            <a:endParaRPr lang="en-US" b="1" spc="0" dirty="0">
              <a:solidFill>
                <a:schemeClr val="tx1">
                  <a:lumMod val="75000"/>
                  <a:lumOff val="25000"/>
                </a:schemeClr>
              </a:solidFill>
            </a:endParaRPr>
          </a:p>
        </p:txBody>
      </p:sp>
      <p:sp>
        <p:nvSpPr>
          <p:cNvPr id="6" name="TextBox 5"/>
          <p:cNvSpPr txBox="1"/>
          <p:nvPr/>
        </p:nvSpPr>
        <p:spPr>
          <a:xfrm>
            <a:off x="514251" y="1107227"/>
            <a:ext cx="8175099" cy="400110"/>
          </a:xfrm>
          <a:prstGeom prst="rect">
            <a:avLst/>
          </a:prstGeom>
          <a:noFill/>
        </p:spPr>
        <p:txBody>
          <a:bodyPr wrap="square" rtlCol="0">
            <a:spAutoFit/>
          </a:bodyPr>
          <a:lstStyle/>
          <a:p>
            <a:pPr>
              <a:buSzPts val="1000"/>
              <a:tabLst>
                <a:tab pos="342900" algn="l"/>
              </a:tabLst>
            </a:pPr>
            <a:r>
              <a:rPr lang="en-US" sz="2000" b="1" dirty="0">
                <a:solidFill>
                  <a:srgbClr val="25AFE5"/>
                </a:solidFill>
                <a:ea typeface="Times New Roman" panose="02020603050405020304" pitchFamily="18" charset="0"/>
              </a:rPr>
              <a:t>Investments are needed for sustainable new and existing transport systems</a:t>
            </a:r>
            <a:endParaRPr lang="en-US" sz="2000" dirty="0">
              <a:solidFill>
                <a:srgbClr val="25AFE5"/>
              </a:solidFill>
              <a:ea typeface="Calibri" panose="020F0502020204030204" pitchFamily="34" charset="0"/>
            </a:endParaRPr>
          </a:p>
        </p:txBody>
      </p:sp>
      <p:sp>
        <p:nvSpPr>
          <p:cNvPr id="7" name="Rectangle 6"/>
          <p:cNvSpPr/>
          <p:nvPr/>
        </p:nvSpPr>
        <p:spPr>
          <a:xfrm>
            <a:off x="1188130" y="3913680"/>
            <a:ext cx="1065365" cy="253916"/>
          </a:xfrm>
          <a:prstGeom prst="rect">
            <a:avLst/>
          </a:prstGeom>
        </p:spPr>
        <p:txBody>
          <a:bodyPr wrap="square">
            <a:spAutoFit/>
          </a:bodyPr>
          <a:lstStyle/>
          <a:p>
            <a:pPr algn="ctr">
              <a:buSzPts val="1000"/>
              <a:tabLst>
                <a:tab pos="342900" algn="l"/>
              </a:tabLst>
            </a:pPr>
            <a:r>
              <a:rPr lang="en-US" sz="1050" dirty="0">
                <a:solidFill>
                  <a:srgbClr val="000000"/>
                </a:solidFill>
                <a:latin typeface="Calibri" panose="020F0502020204030204" pitchFamily="34" charset="0"/>
                <a:ea typeface="Times New Roman" panose="02020603050405020304" pitchFamily="18" charset="0"/>
              </a:rPr>
              <a:t>​</a:t>
            </a:r>
            <a:endParaRPr lang="en-US" sz="1050" dirty="0">
              <a:solidFill>
                <a:srgbClr val="000000"/>
              </a:solidFill>
              <a:latin typeface="Times New Roman" panose="02020603050405020304" pitchFamily="18" charset="0"/>
              <a:ea typeface="Calibri" panose="020F0502020204030204" pitchFamily="34" charset="0"/>
            </a:endParaRPr>
          </a:p>
        </p:txBody>
      </p:sp>
      <p:sp>
        <p:nvSpPr>
          <p:cNvPr id="37" name="Slide Number Placeholder 36"/>
          <p:cNvSpPr>
            <a:spLocks noGrp="1"/>
          </p:cNvSpPr>
          <p:nvPr>
            <p:ph type="sldNum" sz="quarter" idx="12"/>
          </p:nvPr>
        </p:nvSpPr>
        <p:spPr/>
        <p:txBody>
          <a:bodyPr/>
          <a:lstStyle/>
          <a:p>
            <a:fld id="{ACF3B966-0486-224C-976D-30CFFE616478}" type="slidenum">
              <a:rPr lang="en-US" smtClean="0"/>
              <a:pPr/>
              <a:t>2</a:t>
            </a:fld>
            <a:endParaRPr lang="en-US" dirty="0"/>
          </a:p>
        </p:txBody>
      </p:sp>
      <p:sp>
        <p:nvSpPr>
          <p:cNvPr id="2" name="TextBox 1"/>
          <p:cNvSpPr txBox="1"/>
          <p:nvPr/>
        </p:nvSpPr>
        <p:spPr>
          <a:xfrm>
            <a:off x="520572" y="1709934"/>
            <a:ext cx="3674057" cy="3077766"/>
          </a:xfrm>
          <a:prstGeom prst="rect">
            <a:avLst/>
          </a:prstGeom>
          <a:noFill/>
        </p:spPr>
        <p:txBody>
          <a:bodyPr wrap="square" rtlCol="0">
            <a:spAutoFit/>
          </a:bodyPr>
          <a:lstStyle/>
          <a:p>
            <a:r>
              <a:rPr lang="en-US" sz="1600" dirty="0"/>
              <a:t>Global investments in public and private transport: </a:t>
            </a:r>
            <a:r>
              <a:rPr lang="en-US" sz="1600" b="1" dirty="0">
                <a:solidFill>
                  <a:srgbClr val="25AFE5"/>
                </a:solidFill>
              </a:rPr>
              <a:t>$1.4-$2.1 trillion</a:t>
            </a:r>
            <a:r>
              <a:rPr lang="en-US" sz="1600" dirty="0"/>
              <a:t> per year*</a:t>
            </a:r>
          </a:p>
          <a:p>
            <a:pPr marL="628650" lvl="1" indent="-285750">
              <a:buClr>
                <a:srgbClr val="25AFE5"/>
              </a:buClr>
              <a:buFont typeface="Wingdings" charset="2"/>
              <a:buChar char="§"/>
            </a:pPr>
            <a:r>
              <a:rPr lang="en-US" sz="1600" dirty="0"/>
              <a:t>Private investment = 58%</a:t>
            </a:r>
          </a:p>
          <a:p>
            <a:pPr marL="628650" lvl="1" indent="-285750">
              <a:buClr>
                <a:srgbClr val="25AFE5"/>
              </a:buClr>
              <a:buFont typeface="Wingdings" charset="2"/>
              <a:buChar char="§"/>
            </a:pPr>
            <a:r>
              <a:rPr lang="en-US" sz="1600" dirty="0"/>
              <a:t>ODA and Green Funds: 2%</a:t>
            </a:r>
          </a:p>
          <a:p>
            <a:pPr marL="628650" lvl="1" indent="-285750">
              <a:buClr>
                <a:srgbClr val="25AFE5"/>
              </a:buClr>
              <a:buFont typeface="Wingdings" charset="2"/>
              <a:buChar char="§"/>
            </a:pPr>
            <a:r>
              <a:rPr lang="en-US" sz="1600" dirty="0"/>
              <a:t>HIC: 75 %</a:t>
            </a:r>
          </a:p>
          <a:p>
            <a:endParaRPr lang="en-US" sz="1600" dirty="0" smtClean="0"/>
          </a:p>
          <a:p>
            <a:r>
              <a:rPr lang="en-US" sz="1600" dirty="0" smtClean="0"/>
              <a:t>Capital </a:t>
            </a:r>
            <a:r>
              <a:rPr lang="en-US" sz="1600" dirty="0"/>
              <a:t>needs to achieve 2 degree scenario </a:t>
            </a:r>
            <a:r>
              <a:rPr lang="en-US" sz="1600" dirty="0" smtClean="0"/>
              <a:t>pathway:**</a:t>
            </a:r>
            <a:endParaRPr lang="en-US" sz="1600" dirty="0"/>
          </a:p>
          <a:p>
            <a:pPr marL="628650" lvl="1" indent="-285750">
              <a:buClr>
                <a:srgbClr val="25AFE5"/>
              </a:buClr>
              <a:buFont typeface="Wingdings" charset="2"/>
              <a:buChar char="§"/>
            </a:pPr>
            <a:r>
              <a:rPr lang="en-US" sz="1600" b="1" dirty="0">
                <a:solidFill>
                  <a:srgbClr val="25AFE5"/>
                </a:solidFill>
              </a:rPr>
              <a:t>$2 trillion</a:t>
            </a:r>
            <a:endParaRPr lang="en-US" sz="1600" dirty="0"/>
          </a:p>
          <a:p>
            <a:pPr marL="628650" lvl="1" indent="-285750">
              <a:buClr>
                <a:srgbClr val="25AFE5"/>
              </a:buClr>
              <a:buFont typeface="Wingdings" charset="2"/>
              <a:buChar char="§"/>
            </a:pPr>
            <a:r>
              <a:rPr lang="en-US" sz="1600" dirty="0"/>
              <a:t>$237 billion in BRT and rail investments</a:t>
            </a:r>
          </a:p>
          <a:p>
            <a:pPr marL="600075" lvl="1" indent="-257175">
              <a:buFont typeface="Arial" panose="020B0604020202020204" pitchFamily="34" charset="0"/>
              <a:buChar char="•"/>
            </a:pPr>
            <a:endParaRPr lang="en-US" dirty="0"/>
          </a:p>
        </p:txBody>
      </p:sp>
      <p:sp>
        <p:nvSpPr>
          <p:cNvPr id="3" name="TextBox 2"/>
          <p:cNvSpPr txBox="1"/>
          <p:nvPr/>
        </p:nvSpPr>
        <p:spPr>
          <a:xfrm>
            <a:off x="520572" y="5436972"/>
            <a:ext cx="3839157" cy="577081"/>
          </a:xfrm>
          <a:prstGeom prst="rect">
            <a:avLst/>
          </a:prstGeom>
          <a:noFill/>
        </p:spPr>
        <p:txBody>
          <a:bodyPr wrap="square" rtlCol="0">
            <a:spAutoFit/>
          </a:bodyPr>
          <a:lstStyle/>
          <a:p>
            <a:r>
              <a:rPr lang="en-US" sz="1050" dirty="0"/>
              <a:t>(*) </a:t>
            </a:r>
            <a:r>
              <a:rPr lang="en-US" sz="1050" dirty="0" err="1"/>
              <a:t>Levefre</a:t>
            </a:r>
            <a:r>
              <a:rPr lang="en-US" sz="1050" dirty="0"/>
              <a:t> B., and al. (2014), “The Trillion dollar question: </a:t>
            </a:r>
          </a:p>
          <a:p>
            <a:r>
              <a:rPr lang="en-US" sz="1050" dirty="0"/>
              <a:t>(**) </a:t>
            </a:r>
            <a:r>
              <a:rPr lang="en-US" sz="1050" dirty="0" err="1"/>
              <a:t>Lefevre</a:t>
            </a:r>
            <a:r>
              <a:rPr lang="en-US" sz="1050" dirty="0"/>
              <a:t> B, and al. (2016), “The Trillion dollar question II: tracking investment needs in transport” WRI</a:t>
            </a:r>
          </a:p>
        </p:txBody>
      </p:sp>
      <p:pic>
        <p:nvPicPr>
          <p:cNvPr id="4" name="Picture 3"/>
          <p:cNvPicPr>
            <a:picLocks noChangeAspect="1"/>
          </p:cNvPicPr>
          <p:nvPr/>
        </p:nvPicPr>
        <p:blipFill>
          <a:blip r:embed="rId2"/>
          <a:stretch>
            <a:fillRect/>
          </a:stretch>
        </p:blipFill>
        <p:spPr>
          <a:xfrm>
            <a:off x="4424531" y="1727331"/>
            <a:ext cx="4264819" cy="3943017"/>
          </a:xfrm>
          <a:prstGeom prst="rect">
            <a:avLst/>
          </a:prstGeom>
        </p:spPr>
      </p:pic>
    </p:spTree>
    <p:extLst>
      <p:ext uri="{BB962C8B-B14F-4D97-AF65-F5344CB8AC3E}">
        <p14:creationId xmlns:p14="http://schemas.microsoft.com/office/powerpoint/2010/main" val="391953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66" y="-2832"/>
            <a:ext cx="8588483" cy="870096"/>
          </a:xfrm>
        </p:spPr>
        <p:txBody>
          <a:bodyPr>
            <a:normAutofit/>
          </a:bodyPr>
          <a:lstStyle/>
          <a:p>
            <a:r>
              <a:rPr lang="en-US" b="1" dirty="0" smtClean="0"/>
              <a:t>IN KENYA</a:t>
            </a:r>
            <a:endParaRPr lang="en-US" b="1" dirty="0"/>
          </a:p>
        </p:txBody>
      </p:sp>
      <p:sp>
        <p:nvSpPr>
          <p:cNvPr id="5" name="Slide Number Placeholder 4"/>
          <p:cNvSpPr>
            <a:spLocks noGrp="1"/>
          </p:cNvSpPr>
          <p:nvPr>
            <p:ph type="sldNum" sz="quarter" idx="12"/>
          </p:nvPr>
        </p:nvSpPr>
        <p:spPr/>
        <p:txBody>
          <a:bodyPr/>
          <a:lstStyle/>
          <a:p>
            <a:fld id="{ACF3B966-0486-224C-976D-30CFFE616478}"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36596245"/>
              </p:ext>
            </p:extLst>
          </p:nvPr>
        </p:nvGraphicFramePr>
        <p:xfrm>
          <a:off x="172946" y="1637761"/>
          <a:ext cx="3862606" cy="1691621"/>
        </p:xfrm>
        <a:graphic>
          <a:graphicData uri="http://schemas.openxmlformats.org/drawingml/2006/table">
            <a:tbl>
              <a:tblPr>
                <a:tableStyleId>{D27102A9-8310-4765-A935-A1911B00CA55}</a:tableStyleId>
              </a:tblPr>
              <a:tblGrid>
                <a:gridCol w="2044910"/>
                <a:gridCol w="1817696"/>
              </a:tblGrid>
              <a:tr h="657567">
                <a:tc>
                  <a:txBody>
                    <a:bodyPr/>
                    <a:lstStyle/>
                    <a:p>
                      <a:pPr algn="ctr" fontAlgn="ctr"/>
                      <a:r>
                        <a:rPr lang="en-US" sz="1400" b="1" u="none" strike="noStrike" dirty="0">
                          <a:effectLst/>
                        </a:rPr>
                        <a:t>WBG</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effectLst/>
                        </a:rPr>
                        <a:t>Net Commitments</a:t>
                      </a:r>
                      <a:r>
                        <a:rPr lang="en-US" sz="1400" b="1" u="none" strike="noStrike" dirty="0" smtClean="0">
                          <a:effectLst/>
                        </a:rPr>
                        <a:t>/</a:t>
                      </a:r>
                    </a:p>
                    <a:p>
                      <a:pPr algn="ctr" fontAlgn="ctr"/>
                      <a:r>
                        <a:rPr lang="en-US" sz="1400" b="1" u="none" strike="noStrike" dirty="0" smtClean="0">
                          <a:effectLst/>
                        </a:rPr>
                        <a:t>Committed </a:t>
                      </a:r>
                      <a:r>
                        <a:rPr lang="en-US" sz="1400" b="1" u="none" strike="noStrike" dirty="0">
                          <a:effectLst/>
                        </a:rPr>
                        <a:t>($m</a:t>
                      </a:r>
                      <a:r>
                        <a:rPr lang="en-US" sz="1400" b="1" u="none" strike="noStrike" dirty="0" smtClean="0">
                          <a:effectLst/>
                        </a:rPr>
                        <a:t>)</a:t>
                      </a:r>
                      <a:endParaRPr lang="en-US" sz="1400" b="1" i="0" u="none" strike="noStrike" dirty="0">
                        <a:solidFill>
                          <a:srgbClr val="000000"/>
                        </a:solidFill>
                        <a:effectLst/>
                        <a:latin typeface="Arial" panose="020B0604020202020204" pitchFamily="34" charset="0"/>
                      </a:endParaRPr>
                    </a:p>
                  </a:txBody>
                  <a:tcPr marL="9525" marR="9525" marT="9525" marB="0" anchor="ctr"/>
                </a:tc>
              </a:tr>
              <a:tr h="252022">
                <a:tc>
                  <a:txBody>
                    <a:bodyPr/>
                    <a:lstStyle/>
                    <a:p>
                      <a:pPr algn="l" fontAlgn="b"/>
                      <a:r>
                        <a:rPr lang="en-US" sz="1400" u="none" strike="noStrike" dirty="0">
                          <a:effectLst/>
                        </a:rPr>
                        <a:t>IDA</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4,131.1</a:t>
                      </a:r>
                      <a:endParaRPr lang="en-US" sz="1400" b="0" i="0" u="none" strike="noStrike" dirty="0">
                        <a:solidFill>
                          <a:srgbClr val="000000"/>
                        </a:solidFill>
                        <a:effectLst/>
                        <a:latin typeface="Arial" panose="020B0604020202020204" pitchFamily="34" charset="0"/>
                      </a:endParaRPr>
                    </a:p>
                  </a:txBody>
                  <a:tcPr marL="9525" marR="9525" marT="9525" marB="0" anchor="b"/>
                </a:tc>
              </a:tr>
              <a:tr h="252022">
                <a:tc>
                  <a:txBody>
                    <a:bodyPr/>
                    <a:lstStyle/>
                    <a:p>
                      <a:pPr algn="l" fontAlgn="b"/>
                      <a:r>
                        <a:rPr lang="en-US" sz="1400" u="none" strike="noStrike">
                          <a:effectLst/>
                        </a:rPr>
                        <a:t>IFC</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908.1</a:t>
                      </a:r>
                      <a:endParaRPr lang="en-US" sz="1400" b="0" i="0" u="none" strike="noStrike" dirty="0">
                        <a:solidFill>
                          <a:srgbClr val="000000"/>
                        </a:solidFill>
                        <a:effectLst/>
                        <a:latin typeface="Arial" panose="020B0604020202020204" pitchFamily="34" charset="0"/>
                      </a:endParaRPr>
                    </a:p>
                  </a:txBody>
                  <a:tcPr marL="9525" marR="9525" marT="9525" marB="0" anchor="b"/>
                </a:tc>
              </a:tr>
              <a:tr h="252022">
                <a:tc>
                  <a:txBody>
                    <a:bodyPr/>
                    <a:lstStyle/>
                    <a:p>
                      <a:pPr algn="l" fontAlgn="b"/>
                      <a:r>
                        <a:rPr lang="en-US" sz="1400" u="none" strike="noStrike" dirty="0">
                          <a:effectLst/>
                        </a:rPr>
                        <a:t>MIGA</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9525" marR="9525" marT="9525" marB="0" anchor="b"/>
                </a:tc>
              </a:tr>
              <a:tr h="277988">
                <a:tc>
                  <a:txBody>
                    <a:bodyPr/>
                    <a:lstStyle/>
                    <a:p>
                      <a:pPr algn="l" fontAlgn="ctr"/>
                      <a:r>
                        <a:rPr lang="en-US" sz="1400" b="1" u="none" strike="noStrike" dirty="0">
                          <a:effectLst/>
                        </a:rPr>
                        <a:t>World Bank Group</a:t>
                      </a:r>
                      <a:endParaRPr lang="en-US" sz="1400" b="1" i="0" u="none" strike="noStrike" dirty="0">
                        <a:solidFill>
                          <a:srgbClr val="666666"/>
                        </a:solidFill>
                        <a:effectLst/>
                        <a:latin typeface="Arial" panose="020B0604020202020204" pitchFamily="34" charset="0"/>
                      </a:endParaRPr>
                    </a:p>
                  </a:txBody>
                  <a:tcPr marL="9525" marR="9525" marT="9525" marB="0" anchor="ctr"/>
                </a:tc>
                <a:tc>
                  <a:txBody>
                    <a:bodyPr/>
                    <a:lstStyle/>
                    <a:p>
                      <a:pPr algn="r" fontAlgn="ctr"/>
                      <a:r>
                        <a:rPr lang="en-US" sz="1400" b="1" u="none" strike="noStrike" dirty="0">
                          <a:effectLst/>
                        </a:rPr>
                        <a:t>5,039.2</a:t>
                      </a:r>
                      <a:endParaRPr lang="en-US" sz="1400" b="1" i="0" u="none" strike="noStrike" dirty="0">
                        <a:solidFill>
                          <a:srgbClr val="666666"/>
                        </a:solidFill>
                        <a:effectLst/>
                        <a:latin typeface="Arial" panose="020B0604020202020204" pitchFamily="34" charset="0"/>
                      </a:endParaRPr>
                    </a:p>
                  </a:txBody>
                  <a:tcPr marL="9525" marR="9525" marT="9525" marB="0" anchor="ctr"/>
                </a:tc>
              </a:tr>
            </a:tbl>
          </a:graphicData>
        </a:graphic>
      </p:graphicFrame>
      <p:sp>
        <p:nvSpPr>
          <p:cNvPr id="8" name="TextBox 7"/>
          <p:cNvSpPr txBox="1"/>
          <p:nvPr/>
        </p:nvSpPr>
        <p:spPr>
          <a:xfrm>
            <a:off x="414118" y="1093710"/>
            <a:ext cx="4296138" cy="369332"/>
          </a:xfrm>
          <a:prstGeom prst="rect">
            <a:avLst/>
          </a:prstGeom>
          <a:noFill/>
        </p:spPr>
        <p:txBody>
          <a:bodyPr wrap="square" rtlCol="0">
            <a:spAutoFit/>
          </a:bodyPr>
          <a:lstStyle/>
          <a:p>
            <a:r>
              <a:rPr lang="en-US" b="1" dirty="0" smtClean="0"/>
              <a:t>ACTIVE PORTFOLIO ALL SECTORS</a:t>
            </a:r>
            <a:endParaRPr lang="en-US" b="1" dirty="0"/>
          </a:p>
        </p:txBody>
      </p:sp>
      <p:graphicFrame>
        <p:nvGraphicFramePr>
          <p:cNvPr id="31" name="Chart 30"/>
          <p:cNvGraphicFramePr>
            <a:graphicFrameLocks/>
          </p:cNvGraphicFramePr>
          <p:nvPr>
            <p:extLst>
              <p:ext uri="{D42A27DB-BD31-4B8C-83A1-F6EECF244321}">
                <p14:modId xmlns:p14="http://schemas.microsoft.com/office/powerpoint/2010/main" val="353301685"/>
              </p:ext>
            </p:extLst>
          </p:nvPr>
        </p:nvGraphicFramePr>
        <p:xfrm>
          <a:off x="4035552" y="1032570"/>
          <a:ext cx="4897792" cy="2870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76368845"/>
              </p:ext>
            </p:extLst>
          </p:nvPr>
        </p:nvGraphicFramePr>
        <p:xfrm>
          <a:off x="172946" y="4546417"/>
          <a:ext cx="4118638" cy="1159438"/>
        </p:xfrm>
        <a:graphic>
          <a:graphicData uri="http://schemas.openxmlformats.org/drawingml/2006/table">
            <a:tbl>
              <a:tblPr>
                <a:tableStyleId>{D27102A9-8310-4765-A935-A1911B00CA55}</a:tableStyleId>
              </a:tblPr>
              <a:tblGrid>
                <a:gridCol w="3001988"/>
                <a:gridCol w="1116650"/>
              </a:tblGrid>
              <a:tr h="269036">
                <a:tc gridSpan="2">
                  <a:txBody>
                    <a:bodyPr/>
                    <a:lstStyle/>
                    <a:p>
                      <a:pPr algn="ctr" fontAlgn="b"/>
                      <a:r>
                        <a:rPr lang="en-US" sz="1400" b="1" u="none" strike="noStrike" dirty="0">
                          <a:effectLst/>
                        </a:rPr>
                        <a:t>Commitments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352330">
                <a:tc>
                  <a:txBody>
                    <a:bodyPr/>
                    <a:lstStyle/>
                    <a:p>
                      <a:pPr algn="l" fontAlgn="b"/>
                      <a:r>
                        <a:rPr lang="en-US" sz="1400" u="none" strike="noStrike" dirty="0">
                          <a:effectLst/>
                        </a:rPr>
                        <a:t>National Urban Transport Improvement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smtClean="0">
                          <a:effectLst/>
                        </a:rPr>
                        <a:t>300.00</a:t>
                      </a:r>
                      <a:endParaRPr lang="en-US" sz="1400" b="0" i="0" u="none" strike="noStrike" dirty="0">
                        <a:solidFill>
                          <a:srgbClr val="000000"/>
                        </a:solidFill>
                        <a:effectLst/>
                        <a:latin typeface="Calibri" panose="020F0502020204030204" pitchFamily="34" charset="0"/>
                      </a:endParaRPr>
                    </a:p>
                  </a:txBody>
                  <a:tcPr marL="9525" marR="9525" marT="9525" marB="0" anchor="b"/>
                </a:tc>
              </a:tr>
              <a:tr h="269036">
                <a:tc>
                  <a:txBody>
                    <a:bodyPr/>
                    <a:lstStyle/>
                    <a:p>
                      <a:pPr algn="l" fontAlgn="b"/>
                      <a:r>
                        <a:rPr lang="en-US" sz="1400" u="none" strike="noStrike">
                          <a:effectLst/>
                        </a:rPr>
                        <a:t>Transport Sector Support Project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smtClean="0">
                          <a:effectLst/>
                        </a:rPr>
                        <a:t>503.50</a:t>
                      </a:r>
                      <a:endParaRPr lang="en-US" sz="1400" b="0" i="0" u="none" strike="noStrike" dirty="0">
                        <a:solidFill>
                          <a:srgbClr val="000000"/>
                        </a:solidFill>
                        <a:effectLst/>
                        <a:latin typeface="Calibri" panose="020F0502020204030204" pitchFamily="34" charset="0"/>
                      </a:endParaRPr>
                    </a:p>
                  </a:txBody>
                  <a:tcPr marL="9525" marR="9525" marT="9525" marB="0" anchor="b"/>
                </a:tc>
              </a:tr>
              <a:tr h="269036">
                <a:tc>
                  <a:txBody>
                    <a:bodyPr/>
                    <a:lstStyle/>
                    <a:p>
                      <a:pPr algn="l"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smtClean="0">
                          <a:effectLst/>
                        </a:rPr>
                        <a:t>803.50</a:t>
                      </a:r>
                      <a:endParaRPr lang="en-US"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6084113"/>
              </p:ext>
            </p:extLst>
          </p:nvPr>
        </p:nvGraphicFramePr>
        <p:xfrm>
          <a:off x="4995021" y="4533280"/>
          <a:ext cx="3450336" cy="1367650"/>
        </p:xfrm>
        <a:graphic>
          <a:graphicData uri="http://schemas.openxmlformats.org/drawingml/2006/table">
            <a:tbl>
              <a:tblPr>
                <a:tableStyleId>{D27102A9-8310-4765-A935-A1911B00CA55}</a:tableStyleId>
              </a:tblPr>
              <a:tblGrid>
                <a:gridCol w="2493520"/>
                <a:gridCol w="956816"/>
              </a:tblGrid>
              <a:tr h="273530">
                <a:tc gridSpan="2">
                  <a:txBody>
                    <a:bodyPr/>
                    <a:lstStyle/>
                    <a:p>
                      <a:pPr algn="ctr" fontAlgn="b"/>
                      <a:r>
                        <a:rPr lang="en-US" sz="1400" b="1" u="none" strike="noStrike" dirty="0">
                          <a:effectLst/>
                        </a:rPr>
                        <a:t>Pipeline </a:t>
                      </a:r>
                      <a:r>
                        <a:rPr lang="en-US" sz="1400" b="1" u="none" strike="noStrike" dirty="0" smtClean="0">
                          <a:effectLst/>
                        </a:rPr>
                        <a:t> FY17/18</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273530">
                <a:tc>
                  <a:txBody>
                    <a:bodyPr/>
                    <a:lstStyle/>
                    <a:p>
                      <a:pPr algn="l" fontAlgn="b"/>
                      <a:r>
                        <a:rPr lang="en-US" sz="1400" u="none" strike="noStrike" dirty="0">
                          <a:effectLst/>
                        </a:rPr>
                        <a:t>Kenya Rural  Roads Project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9525" marR="9525" marT="9525" marB="0" anchor="ctr"/>
                </a:tc>
              </a:tr>
              <a:tr h="273530">
                <a:tc>
                  <a:txBody>
                    <a:bodyPr/>
                    <a:lstStyle/>
                    <a:p>
                      <a:pPr algn="l" fontAlgn="b"/>
                      <a:r>
                        <a:rPr lang="en-US" sz="1400" u="none" strike="noStrike">
                          <a:effectLst/>
                        </a:rPr>
                        <a:t>Airport Modernization Project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400" u="none" strike="noStrike">
                          <a:effectLst/>
                        </a:rPr>
                        <a:t>0.06</a:t>
                      </a:r>
                      <a:endParaRPr lang="en-US" sz="1400" b="0" i="0" u="none" strike="noStrike">
                        <a:solidFill>
                          <a:srgbClr val="000000"/>
                        </a:solidFill>
                        <a:effectLst/>
                        <a:latin typeface="Calibri" panose="020F0502020204030204" pitchFamily="34" charset="0"/>
                      </a:endParaRPr>
                    </a:p>
                  </a:txBody>
                  <a:tcPr marL="9525" marR="9525" marT="9525" marB="0" anchor="ctr"/>
                </a:tc>
              </a:tr>
              <a:tr h="273530">
                <a:tc>
                  <a:txBody>
                    <a:bodyPr/>
                    <a:lstStyle/>
                    <a:p>
                      <a:pPr algn="l" fontAlgn="b"/>
                      <a:r>
                        <a:rPr lang="en-US" sz="1400" u="none" strike="noStrike" dirty="0">
                          <a:effectLst/>
                        </a:rPr>
                        <a:t>Nairobi BRT Project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US" sz="1400" u="none" strike="noStrike" dirty="0">
                          <a:effectLst/>
                        </a:rPr>
                        <a:t>250.00</a:t>
                      </a:r>
                      <a:endParaRPr lang="en-US" sz="1400" b="0" i="0" u="none" strike="noStrike" dirty="0">
                        <a:solidFill>
                          <a:srgbClr val="000000"/>
                        </a:solidFill>
                        <a:effectLst/>
                        <a:latin typeface="Calibri" panose="020F0502020204030204" pitchFamily="34" charset="0"/>
                      </a:endParaRPr>
                    </a:p>
                  </a:txBody>
                  <a:tcPr marL="9525" marR="9525" marT="9525" marB="0" anchor="ctr"/>
                </a:tc>
              </a:tr>
              <a:tr h="273530">
                <a:tc>
                  <a:txBody>
                    <a:bodyPr/>
                    <a:lstStyle/>
                    <a:p>
                      <a:pPr algn="l" fontAlgn="b"/>
                      <a:r>
                        <a:rPr lang="en-US" sz="1400" b="1" u="none" strike="noStrike" dirty="0">
                          <a:effectLst/>
                        </a:rPr>
                        <a:t> </a:t>
                      </a:r>
                      <a:r>
                        <a:rPr lang="en-US" sz="1400" b="1" u="none" strike="noStrike" dirty="0" smtClean="0">
                          <a:effectLst/>
                        </a:rPr>
                        <a:t>Total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US" sz="1400" b="1" u="none" strike="noStrike" dirty="0">
                          <a:effectLst/>
                        </a:rPr>
                        <a:t>350.06</a:t>
                      </a:r>
                      <a:endParaRPr lang="en-US" sz="14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2" name="TextBox 11"/>
          <p:cNvSpPr txBox="1"/>
          <p:nvPr/>
        </p:nvSpPr>
        <p:spPr>
          <a:xfrm>
            <a:off x="4035552" y="4103448"/>
            <a:ext cx="1349408" cy="369332"/>
          </a:xfrm>
          <a:prstGeom prst="rect">
            <a:avLst/>
          </a:prstGeom>
          <a:noFill/>
        </p:spPr>
        <p:txBody>
          <a:bodyPr wrap="none" rtlCol="0">
            <a:spAutoFit/>
          </a:bodyPr>
          <a:lstStyle/>
          <a:p>
            <a:r>
              <a:rPr lang="en-US" b="1" dirty="0" smtClean="0"/>
              <a:t>TRANSPORT</a:t>
            </a:r>
            <a:endParaRPr lang="en-US" b="1" dirty="0"/>
          </a:p>
        </p:txBody>
      </p:sp>
    </p:spTree>
    <p:extLst>
      <p:ext uri="{BB962C8B-B14F-4D97-AF65-F5344CB8AC3E}">
        <p14:creationId xmlns:p14="http://schemas.microsoft.com/office/powerpoint/2010/main" val="250754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00332" y="1059528"/>
            <a:ext cx="7535008" cy="461665"/>
          </a:xfrm>
          <a:prstGeom prst="rect">
            <a:avLst/>
          </a:prstGeom>
          <a:noFill/>
        </p:spPr>
        <p:txBody>
          <a:bodyPr wrap="square" rtlCol="0">
            <a:spAutoFit/>
          </a:bodyPr>
          <a:lstStyle/>
          <a:p>
            <a:pPr marR="0" lvl="0">
              <a:spcBef>
                <a:spcPts val="0"/>
              </a:spcBef>
              <a:spcAft>
                <a:spcPts val="0"/>
              </a:spcAft>
              <a:buSzPts val="1000"/>
              <a:tabLst>
                <a:tab pos="457200" algn="l"/>
              </a:tabLst>
            </a:pPr>
            <a:r>
              <a:rPr lang="en-US" sz="2400" b="1" dirty="0">
                <a:solidFill>
                  <a:srgbClr val="006EBA"/>
                </a:solidFill>
                <a:ea typeface="Times New Roman" panose="02020603050405020304" pitchFamily="18" charset="0"/>
              </a:rPr>
              <a:t>What does the future hold for </a:t>
            </a:r>
            <a:r>
              <a:rPr lang="en-US" sz="2400" b="1" dirty="0" smtClean="0">
                <a:solidFill>
                  <a:srgbClr val="006EBA"/>
                </a:solidFill>
                <a:ea typeface="Times New Roman" panose="02020603050405020304" pitchFamily="18" charset="0"/>
              </a:rPr>
              <a:t>us?  </a:t>
            </a:r>
            <a:r>
              <a:rPr lang="en-US" sz="2400" dirty="0">
                <a:solidFill>
                  <a:srgbClr val="1B4683"/>
                </a:solidFill>
                <a:ea typeface="Times New Roman" panose="02020603050405020304" pitchFamily="18" charset="0"/>
              </a:rPr>
              <a:t>By 2030,</a:t>
            </a:r>
            <a:r>
              <a:rPr lang="en-US" sz="2400" dirty="0">
                <a:solidFill>
                  <a:srgbClr val="000000"/>
                </a:solidFill>
                <a:ea typeface="Times New Roman" panose="02020603050405020304" pitchFamily="18" charset="0"/>
              </a:rPr>
              <a:t> </a:t>
            </a:r>
            <a:endParaRPr lang="en-US" sz="2400" dirty="0">
              <a:solidFill>
                <a:srgbClr val="000000"/>
              </a:solidFill>
              <a:ea typeface="Calibri" panose="020F0502020204030204" pitchFamily="34" charset="0"/>
            </a:endParaRPr>
          </a:p>
        </p:txBody>
      </p:sp>
      <p:sp>
        <p:nvSpPr>
          <p:cNvPr id="2" name="Title 1"/>
          <p:cNvSpPr>
            <a:spLocks noGrp="1"/>
          </p:cNvSpPr>
          <p:nvPr>
            <p:ph type="title"/>
          </p:nvPr>
        </p:nvSpPr>
        <p:spPr>
          <a:xfrm>
            <a:off x="410281" y="204969"/>
            <a:ext cx="7543800" cy="580657"/>
          </a:xfrm>
        </p:spPr>
        <p:txBody>
          <a:bodyPr>
            <a:noAutofit/>
          </a:bodyPr>
          <a:lstStyle/>
          <a:p>
            <a:r>
              <a:rPr lang="en-US" sz="4000" b="1" dirty="0"/>
              <a:t>GLOBAL </a:t>
            </a:r>
            <a:r>
              <a:rPr lang="en-US" sz="4000" b="1" dirty="0" smtClean="0"/>
              <a:t>CONTEXT</a:t>
            </a:r>
            <a:endParaRPr lang="en-US" sz="4000" b="1" dirty="0"/>
          </a:p>
        </p:txBody>
      </p:sp>
      <p:sp>
        <p:nvSpPr>
          <p:cNvPr id="5" name="Rectangle 4"/>
          <p:cNvSpPr/>
          <p:nvPr/>
        </p:nvSpPr>
        <p:spPr>
          <a:xfrm>
            <a:off x="463255" y="4959413"/>
            <a:ext cx="2694372" cy="1015663"/>
          </a:xfrm>
          <a:prstGeom prst="rect">
            <a:avLst/>
          </a:prstGeom>
          <a:solidFill>
            <a:srgbClr val="1B4683"/>
          </a:solidFill>
        </p:spPr>
        <p:txBody>
          <a:bodyPr wrap="square" lIns="0" tIns="91440" rIns="0" bIns="91440">
            <a:spAutoFit/>
          </a:bodyPr>
          <a:lstStyle/>
          <a:p>
            <a:pPr algn="ctr">
              <a:buSzPts val="1000"/>
              <a:tabLst>
                <a:tab pos="914400" algn="l"/>
              </a:tabLst>
            </a:pPr>
            <a:r>
              <a:rPr lang="en-US" b="1" dirty="0" smtClean="0">
                <a:solidFill>
                  <a:schemeClr val="bg1"/>
                </a:solidFill>
                <a:ea typeface="Times New Roman" panose="02020603050405020304" pitchFamily="18" charset="0"/>
                <a:cs typeface="Times New Roman" panose="02020603050405020304" pitchFamily="18" charset="0"/>
              </a:rPr>
              <a:t>3 billion more people on Earth, with rising aspirations for mobility</a:t>
            </a:r>
            <a:endParaRPr lang="en-US" b="1" dirty="0" smtClean="0">
              <a:solidFill>
                <a:schemeClr val="bg1"/>
              </a:solidFill>
              <a:ea typeface="Calibri" panose="020F0502020204030204" pitchFamily="34" charset="0"/>
              <a:cs typeface="Times New Roman" panose="02020603050405020304" pitchFamily="18" charset="0"/>
            </a:endParaRPr>
          </a:p>
        </p:txBody>
      </p:sp>
      <p:sp>
        <p:nvSpPr>
          <p:cNvPr id="6" name="Rectangle 5"/>
          <p:cNvSpPr/>
          <p:nvPr/>
        </p:nvSpPr>
        <p:spPr>
          <a:xfrm>
            <a:off x="6570431" y="4962966"/>
            <a:ext cx="2360260" cy="1015663"/>
          </a:xfrm>
          <a:prstGeom prst="rect">
            <a:avLst/>
          </a:prstGeom>
          <a:solidFill>
            <a:srgbClr val="1F65A2"/>
          </a:solidFill>
        </p:spPr>
        <p:txBody>
          <a:bodyPr wrap="square" lIns="0" tIns="91440" rIns="0" bIns="91440">
            <a:spAutoFit/>
          </a:bodyPr>
          <a:lstStyle/>
          <a:p>
            <a:pPr algn="ctr">
              <a:buSzPts val="1000"/>
              <a:tabLst>
                <a:tab pos="914400" algn="l"/>
              </a:tabLst>
            </a:pPr>
            <a:r>
              <a:rPr lang="en-US" b="1" dirty="0">
                <a:solidFill>
                  <a:schemeClr val="bg1"/>
                </a:solidFill>
                <a:ea typeface="Times New Roman" panose="02020603050405020304" pitchFamily="18" charset="0"/>
                <a:cs typeface="Times New Roman" panose="02020603050405020304" pitchFamily="18" charset="0"/>
              </a:rPr>
              <a:t>Freight volume expected </a:t>
            </a:r>
            <a:r>
              <a:rPr lang="en-US" b="1" dirty="0" smtClean="0">
                <a:solidFill>
                  <a:schemeClr val="bg1"/>
                </a:solidFill>
                <a:ea typeface="Times New Roman" panose="02020603050405020304" pitchFamily="18" charset="0"/>
                <a:cs typeface="Times New Roman" panose="02020603050405020304" pitchFamily="18" charset="0"/>
              </a:rPr>
              <a:t/>
            </a:r>
            <a:br>
              <a:rPr lang="en-US" b="1" dirty="0" smtClean="0">
                <a:solidFill>
                  <a:schemeClr val="bg1"/>
                </a:solidFill>
                <a:ea typeface="Times New Roman" panose="02020603050405020304" pitchFamily="18" charset="0"/>
                <a:cs typeface="Times New Roman" panose="02020603050405020304" pitchFamily="18" charset="0"/>
              </a:rPr>
            </a:br>
            <a:r>
              <a:rPr lang="en-US" b="1" dirty="0" smtClean="0">
                <a:solidFill>
                  <a:schemeClr val="bg1"/>
                </a:solidFill>
                <a:ea typeface="Times New Roman" panose="02020603050405020304" pitchFamily="18" charset="0"/>
                <a:cs typeface="Times New Roman" panose="02020603050405020304" pitchFamily="18" charset="0"/>
              </a:rPr>
              <a:t>to </a:t>
            </a:r>
            <a:r>
              <a:rPr lang="en-US" b="1" dirty="0">
                <a:solidFill>
                  <a:schemeClr val="bg1"/>
                </a:solidFill>
                <a:ea typeface="Times New Roman" panose="02020603050405020304" pitchFamily="18" charset="0"/>
                <a:cs typeface="Times New Roman" panose="02020603050405020304" pitchFamily="18" charset="0"/>
              </a:rPr>
              <a:t>q</a:t>
            </a:r>
            <a:r>
              <a:rPr lang="en-US" b="1" dirty="0" smtClean="0">
                <a:solidFill>
                  <a:schemeClr val="bg1"/>
                </a:solidFill>
                <a:ea typeface="Times New Roman" panose="02020603050405020304" pitchFamily="18" charset="0"/>
                <a:cs typeface="Times New Roman" panose="02020603050405020304" pitchFamily="18" charset="0"/>
              </a:rPr>
              <a:t>uadruple</a:t>
            </a:r>
            <a:endParaRPr lang="en-US" b="1" dirty="0">
              <a:solidFill>
                <a:schemeClr val="bg1"/>
              </a:solidFill>
              <a:ea typeface="Calibri" panose="020F0502020204030204" pitchFamily="34" charset="0"/>
              <a:cs typeface="Times New Roman" panose="02020603050405020304" pitchFamily="18" charset="0"/>
            </a:endParaRPr>
          </a:p>
        </p:txBody>
      </p:sp>
      <p:sp>
        <p:nvSpPr>
          <p:cNvPr id="7" name="Rectangle 6"/>
          <p:cNvSpPr/>
          <p:nvPr/>
        </p:nvSpPr>
        <p:spPr>
          <a:xfrm>
            <a:off x="3341213" y="4962966"/>
            <a:ext cx="3045632" cy="1015663"/>
          </a:xfrm>
          <a:prstGeom prst="rect">
            <a:avLst/>
          </a:prstGeom>
          <a:solidFill>
            <a:srgbClr val="D4B340"/>
          </a:solidFill>
        </p:spPr>
        <p:txBody>
          <a:bodyPr wrap="square" lIns="0" tIns="91440" rIns="0" bIns="91440">
            <a:spAutoFit/>
          </a:bodyPr>
          <a:lstStyle/>
          <a:p>
            <a:pPr algn="ctr">
              <a:buSzPts val="1000"/>
              <a:tabLst>
                <a:tab pos="914400" algn="l"/>
              </a:tabLst>
            </a:pPr>
            <a:r>
              <a:rPr lang="en-US" b="1" dirty="0">
                <a:solidFill>
                  <a:schemeClr val="bg1"/>
                </a:solidFill>
                <a:ea typeface="Times New Roman" panose="02020603050405020304" pitchFamily="18" charset="0"/>
                <a:cs typeface="Times New Roman" panose="02020603050405020304" pitchFamily="18" charset="0"/>
              </a:rPr>
              <a:t>Dollar value of digital information flows already exceeds value of </a:t>
            </a:r>
            <a:r>
              <a:rPr lang="en-US" b="1">
                <a:solidFill>
                  <a:schemeClr val="bg1"/>
                </a:solidFill>
                <a:ea typeface="Times New Roman" panose="02020603050405020304" pitchFamily="18" charset="0"/>
                <a:cs typeface="Times New Roman" panose="02020603050405020304" pitchFamily="18" charset="0"/>
              </a:rPr>
              <a:t>traded </a:t>
            </a:r>
            <a:r>
              <a:rPr lang="en-US" b="1" smtClean="0">
                <a:solidFill>
                  <a:schemeClr val="bg1"/>
                </a:solidFill>
                <a:ea typeface="Times New Roman" panose="02020603050405020304" pitchFamily="18" charset="0"/>
                <a:cs typeface="Times New Roman" panose="02020603050405020304" pitchFamily="18" charset="0"/>
              </a:rPr>
              <a:t>goods</a:t>
            </a:r>
            <a:endParaRPr lang="en-US" b="1" i="1" dirty="0">
              <a:solidFill>
                <a:schemeClr val="bg1"/>
              </a:solidFill>
              <a:ea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1984971"/>
            <a:ext cx="1818189" cy="255341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791" y="1984971"/>
            <a:ext cx="2819979" cy="29261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832" y="2400306"/>
            <a:ext cx="2456859" cy="2016227"/>
          </a:xfrm>
          <a:prstGeom prst="rect">
            <a:avLst/>
          </a:prstGeom>
        </p:spPr>
      </p:pic>
      <p:sp>
        <p:nvSpPr>
          <p:cNvPr id="3" name="Slide Number Placeholder 2"/>
          <p:cNvSpPr>
            <a:spLocks noGrp="1"/>
          </p:cNvSpPr>
          <p:nvPr>
            <p:ph type="sldNum" sz="quarter" idx="12"/>
          </p:nvPr>
        </p:nvSpPr>
        <p:spPr/>
        <p:txBody>
          <a:bodyPr/>
          <a:lstStyle/>
          <a:p>
            <a:fld id="{ACF3B966-0486-224C-976D-30CFFE616478}" type="slidenum">
              <a:rPr lang="en-US" smtClean="0"/>
              <a:pPr/>
              <a:t>4</a:t>
            </a:fld>
            <a:endParaRPr lang="en-US" dirty="0"/>
          </a:p>
        </p:txBody>
      </p:sp>
    </p:spTree>
    <p:extLst>
      <p:ext uri="{BB962C8B-B14F-4D97-AF65-F5344CB8AC3E}">
        <p14:creationId xmlns:p14="http://schemas.microsoft.com/office/powerpoint/2010/main" val="2223507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82253" y="1971960"/>
            <a:ext cx="1055596" cy="1051560"/>
          </a:xfrm>
          <a:prstGeom prst="roundRect">
            <a:avLst/>
          </a:prstGeom>
          <a:solidFill>
            <a:srgbClr val="23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66600" y="215677"/>
            <a:ext cx="7543800" cy="5806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50" baseline="0">
                <a:solidFill>
                  <a:srgbClr val="235A9C"/>
                </a:solidFill>
                <a:latin typeface="+mj-lt"/>
                <a:ea typeface="+mj-ea"/>
                <a:cs typeface="+mj-cs"/>
              </a:defRPr>
            </a:lvl1pPr>
          </a:lstStyle>
          <a:p>
            <a:r>
              <a:rPr lang="en-US" b="1" spc="0" dirty="0" smtClean="0">
                <a:solidFill>
                  <a:schemeClr val="tx1">
                    <a:lumMod val="75000"/>
                    <a:lumOff val="25000"/>
                  </a:schemeClr>
                </a:solidFill>
              </a:rPr>
              <a:t>CHALLENGES</a:t>
            </a:r>
            <a:endParaRPr lang="en-US" b="1" spc="0" dirty="0">
              <a:solidFill>
                <a:schemeClr val="tx1">
                  <a:lumMod val="75000"/>
                  <a:lumOff val="25000"/>
                </a:schemeClr>
              </a:solidFill>
            </a:endParaRPr>
          </a:p>
        </p:txBody>
      </p:sp>
      <p:sp>
        <p:nvSpPr>
          <p:cNvPr id="6" name="TextBox 5"/>
          <p:cNvSpPr txBox="1"/>
          <p:nvPr/>
        </p:nvSpPr>
        <p:spPr>
          <a:xfrm>
            <a:off x="489001" y="1158456"/>
            <a:ext cx="8444343" cy="400110"/>
          </a:xfrm>
          <a:prstGeom prst="rect">
            <a:avLst/>
          </a:prstGeom>
          <a:noFill/>
        </p:spPr>
        <p:txBody>
          <a:bodyPr wrap="square" rtlCol="0">
            <a:spAutoFit/>
          </a:bodyPr>
          <a:lstStyle/>
          <a:p>
            <a:pPr marR="0" lvl="0">
              <a:spcBef>
                <a:spcPts val="0"/>
              </a:spcBef>
              <a:spcAft>
                <a:spcPts val="0"/>
              </a:spcAft>
              <a:buSzPts val="1000"/>
              <a:tabLst>
                <a:tab pos="457200" algn="l"/>
              </a:tabLst>
            </a:pPr>
            <a:r>
              <a:rPr lang="en-US" sz="2000" b="1" dirty="0">
                <a:solidFill>
                  <a:srgbClr val="25AFE5"/>
                </a:solidFill>
                <a:ea typeface="Times New Roman" panose="02020603050405020304" pitchFamily="18" charset="0"/>
              </a:rPr>
              <a:t>Collective global efforts on sustainable mobility have so far been insufficient: </a:t>
            </a:r>
            <a:endParaRPr lang="en-US" sz="2000" dirty="0">
              <a:solidFill>
                <a:srgbClr val="25AFE5"/>
              </a:solidFill>
              <a:ea typeface="Calibri" panose="020F0502020204030204" pitchFamily="34" charset="0"/>
            </a:endParaRPr>
          </a:p>
        </p:txBody>
      </p:sp>
      <p:sp>
        <p:nvSpPr>
          <p:cNvPr id="7" name="Rectangle 6"/>
          <p:cNvSpPr/>
          <p:nvPr/>
        </p:nvSpPr>
        <p:spPr>
          <a:xfrm>
            <a:off x="399059" y="3931627"/>
            <a:ext cx="1420486" cy="954107"/>
          </a:xfrm>
          <a:prstGeom prst="rect">
            <a:avLst/>
          </a:prstGeom>
        </p:spPr>
        <p:txBody>
          <a:bodyPr wrap="square">
            <a:spAutoFit/>
          </a:bodyPr>
          <a:lstStyle/>
          <a:p>
            <a:pPr algn="ctr">
              <a:buSzPts val="1000"/>
              <a:tabLst>
                <a:tab pos="457200" algn="l"/>
              </a:tabLst>
            </a:pPr>
            <a:r>
              <a:rPr lang="en-US" sz="1400" dirty="0">
                <a:solidFill>
                  <a:srgbClr val="000000"/>
                </a:solidFill>
                <a:latin typeface="Calibri" panose="020F0502020204030204" pitchFamily="34" charset="0"/>
                <a:ea typeface="Times New Roman" panose="02020603050405020304" pitchFamily="18" charset="0"/>
              </a:rPr>
              <a:t>​Over </a:t>
            </a:r>
            <a:r>
              <a:rPr lang="en-US" sz="1400" b="1" dirty="0">
                <a:solidFill>
                  <a:srgbClr val="000000"/>
                </a:solidFill>
                <a:latin typeface="Calibri" panose="020F0502020204030204" pitchFamily="34" charset="0"/>
                <a:ea typeface="Times New Roman" panose="02020603050405020304" pitchFamily="18" charset="0"/>
              </a:rPr>
              <a:t>1 billion people have no access </a:t>
            </a:r>
            <a:r>
              <a:rPr lang="en-US" sz="1400" dirty="0">
                <a:solidFill>
                  <a:srgbClr val="000000"/>
                </a:solidFill>
                <a:latin typeface="Calibri" panose="020F0502020204030204" pitchFamily="34" charset="0"/>
                <a:ea typeface="Times New Roman" panose="02020603050405020304" pitchFamily="18" charset="0"/>
              </a:rPr>
              <a:t>to an all-weather road</a:t>
            </a:r>
            <a:endParaRPr lang="en-US" sz="1400" dirty="0">
              <a:solidFill>
                <a:srgbClr val="000000"/>
              </a:solidFill>
              <a:latin typeface="Times New Roman" panose="02020603050405020304" pitchFamily="18" charset="0"/>
              <a:ea typeface="Calibri" panose="020F0502020204030204" pitchFamily="34" charset="0"/>
            </a:endParaRPr>
          </a:p>
        </p:txBody>
      </p:sp>
      <p:sp>
        <p:nvSpPr>
          <p:cNvPr id="9" name="Rectangle 8"/>
          <p:cNvSpPr/>
          <p:nvPr/>
        </p:nvSpPr>
        <p:spPr>
          <a:xfrm>
            <a:off x="872006" y="3149622"/>
            <a:ext cx="978153" cy="646331"/>
          </a:xfrm>
          <a:prstGeom prst="rect">
            <a:avLst/>
          </a:prstGeom>
        </p:spPr>
        <p:txBody>
          <a:bodyPr wrap="none">
            <a:spAutoFit/>
          </a:bodyPr>
          <a:lstStyle/>
          <a:p>
            <a:pPr>
              <a:lnSpc>
                <a:spcPct val="90000"/>
              </a:lnSpc>
            </a:pPr>
            <a:r>
              <a:rPr lang="en-US" sz="2000" b="1" dirty="0" smtClean="0">
                <a:solidFill>
                  <a:srgbClr val="1B4683"/>
                </a:solidFill>
                <a:latin typeface="Calibri" panose="020F0502020204030204" pitchFamily="34" charset="0"/>
                <a:ea typeface="Times New Roman" panose="02020603050405020304" pitchFamily="18" charset="0"/>
              </a:rPr>
              <a:t>billion </a:t>
            </a:r>
            <a:br>
              <a:rPr lang="en-US" sz="2000" b="1" dirty="0" smtClean="0">
                <a:solidFill>
                  <a:srgbClr val="1B4683"/>
                </a:solidFill>
                <a:latin typeface="Calibri" panose="020F0502020204030204" pitchFamily="34" charset="0"/>
                <a:ea typeface="Times New Roman" panose="02020603050405020304" pitchFamily="18" charset="0"/>
              </a:rPr>
            </a:br>
            <a:r>
              <a:rPr lang="en-US" sz="2000" b="1" dirty="0" smtClean="0">
                <a:solidFill>
                  <a:srgbClr val="1B4683"/>
                </a:solidFill>
                <a:latin typeface="Calibri" panose="020F0502020204030204" pitchFamily="34" charset="0"/>
                <a:ea typeface="Times New Roman" panose="02020603050405020304" pitchFamily="18" charset="0"/>
              </a:rPr>
              <a:t>people </a:t>
            </a:r>
            <a:endParaRPr lang="en-US" sz="2000" dirty="0">
              <a:solidFill>
                <a:srgbClr val="1B4683"/>
              </a:solidFill>
            </a:endParaRPr>
          </a:p>
        </p:txBody>
      </p:sp>
      <p:sp>
        <p:nvSpPr>
          <p:cNvPr id="10" name="Rectangle 9"/>
          <p:cNvSpPr/>
          <p:nvPr/>
        </p:nvSpPr>
        <p:spPr>
          <a:xfrm>
            <a:off x="504774" y="3052620"/>
            <a:ext cx="375596" cy="800219"/>
          </a:xfrm>
          <a:prstGeom prst="rect">
            <a:avLst/>
          </a:prstGeom>
        </p:spPr>
        <p:txBody>
          <a:bodyPr wrap="square">
            <a:spAutoFit/>
          </a:bodyPr>
          <a:lstStyle/>
          <a:p>
            <a:r>
              <a:rPr lang="en-US" sz="4600" b="1" dirty="0">
                <a:solidFill>
                  <a:srgbClr val="1B4683"/>
                </a:solidFill>
                <a:latin typeface="Calibri" panose="020F0502020204030204" pitchFamily="34" charset="0"/>
                <a:ea typeface="Times New Roman" panose="02020603050405020304" pitchFamily="18" charset="0"/>
              </a:rPr>
              <a:t>1</a:t>
            </a:r>
            <a:endParaRPr lang="en-US" sz="46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57" y="2122789"/>
            <a:ext cx="799987" cy="731520"/>
          </a:xfrm>
          <a:prstGeom prst="rect">
            <a:avLst/>
          </a:prstGeom>
        </p:spPr>
      </p:pic>
      <p:cxnSp>
        <p:nvCxnSpPr>
          <p:cNvPr id="15" name="Straight Connector 14"/>
          <p:cNvCxnSpPr/>
          <p:nvPr/>
        </p:nvCxnSpPr>
        <p:spPr>
          <a:xfrm flipV="1">
            <a:off x="515944" y="3790313"/>
            <a:ext cx="1186745" cy="4524"/>
          </a:xfrm>
          <a:prstGeom prst="line">
            <a:avLst/>
          </a:prstGeom>
          <a:ln w="31750">
            <a:solidFill>
              <a:srgbClr val="1B468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43746" y="3931627"/>
            <a:ext cx="1576035" cy="1169551"/>
          </a:xfrm>
          <a:prstGeom prst="rect">
            <a:avLst/>
          </a:prstGeom>
        </p:spPr>
        <p:txBody>
          <a:bodyPr wrap="square">
            <a:spAutoFit/>
          </a:bodyPr>
          <a:lstStyle/>
          <a:p>
            <a:pPr algn="ctr">
              <a:buSzPts val="1000"/>
              <a:tabLst>
                <a:tab pos="457200" algn="l"/>
              </a:tabLst>
            </a:pPr>
            <a:r>
              <a:rPr lang="en-US" sz="1400" b="1" dirty="0">
                <a:solidFill>
                  <a:srgbClr val="000000"/>
                </a:solidFill>
                <a:latin typeface="Calibri" panose="020F0502020204030204" pitchFamily="34" charset="0"/>
                <a:ea typeface="Calibri" panose="020F0502020204030204" pitchFamily="34" charset="0"/>
              </a:rPr>
              <a:t>70 percent of fuel energy is lost </a:t>
            </a:r>
            <a:r>
              <a:rPr lang="en-US" sz="1400" dirty="0">
                <a:solidFill>
                  <a:srgbClr val="000000"/>
                </a:solidFill>
                <a:latin typeface="Calibri" panose="020F0502020204030204" pitchFamily="34" charset="0"/>
                <a:ea typeface="Calibri" panose="020F0502020204030204" pitchFamily="34" charset="0"/>
              </a:rPr>
              <a:t>in engine and driveline inefficiencies. </a:t>
            </a:r>
            <a:endParaRPr lang="en-US" sz="14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7868191" y="3138821"/>
            <a:ext cx="1231427" cy="646331"/>
          </a:xfrm>
          <a:prstGeom prst="rect">
            <a:avLst/>
          </a:prstGeom>
        </p:spPr>
        <p:txBody>
          <a:bodyPr wrap="none">
            <a:spAutoFit/>
          </a:bodyPr>
          <a:lstStyle/>
          <a:p>
            <a:pPr>
              <a:lnSpc>
                <a:spcPct val="90000"/>
              </a:lnSpc>
            </a:pPr>
            <a:r>
              <a:rPr lang="en-US" sz="2000" b="1" dirty="0" smtClean="0">
                <a:solidFill>
                  <a:srgbClr val="25AFE5"/>
                </a:solidFill>
                <a:latin typeface="Calibri" panose="020F0502020204030204" pitchFamily="34" charset="0"/>
                <a:ea typeface="Times New Roman" panose="02020603050405020304" pitchFamily="18" charset="0"/>
              </a:rPr>
              <a:t>% GHG </a:t>
            </a:r>
          </a:p>
          <a:p>
            <a:pPr>
              <a:lnSpc>
                <a:spcPct val="90000"/>
              </a:lnSpc>
            </a:pPr>
            <a:r>
              <a:rPr lang="en-US" sz="2000" b="1" dirty="0" smtClean="0">
                <a:solidFill>
                  <a:srgbClr val="25AFE5"/>
                </a:solidFill>
                <a:latin typeface="Calibri" panose="020F0502020204030204" pitchFamily="34" charset="0"/>
                <a:ea typeface="Times New Roman" panose="02020603050405020304" pitchFamily="18" charset="0"/>
              </a:rPr>
              <a:t>emissions</a:t>
            </a:r>
            <a:endParaRPr lang="en-US" sz="2000" dirty="0">
              <a:solidFill>
                <a:srgbClr val="25AFE5"/>
              </a:solidFill>
            </a:endParaRPr>
          </a:p>
        </p:txBody>
      </p:sp>
      <p:cxnSp>
        <p:nvCxnSpPr>
          <p:cNvPr id="27" name="Straight Connector 26"/>
          <p:cNvCxnSpPr/>
          <p:nvPr/>
        </p:nvCxnSpPr>
        <p:spPr>
          <a:xfrm>
            <a:off x="2029067" y="3782388"/>
            <a:ext cx="1327450" cy="7925"/>
          </a:xfrm>
          <a:prstGeom prst="line">
            <a:avLst/>
          </a:prstGeom>
          <a:ln w="31750">
            <a:solidFill>
              <a:srgbClr val="25AFE5"/>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22580" y="3039080"/>
            <a:ext cx="823983" cy="800219"/>
          </a:xfrm>
          <a:prstGeom prst="rect">
            <a:avLst/>
          </a:prstGeom>
        </p:spPr>
        <p:txBody>
          <a:bodyPr wrap="square">
            <a:spAutoFit/>
          </a:bodyPr>
          <a:lstStyle/>
          <a:p>
            <a:r>
              <a:rPr lang="en-US" sz="4600" b="1" dirty="0" smtClean="0">
                <a:solidFill>
                  <a:srgbClr val="25AFE5"/>
                </a:solidFill>
                <a:latin typeface="Calibri" panose="020F0502020204030204" pitchFamily="34" charset="0"/>
                <a:ea typeface="Times New Roman" panose="02020603050405020304" pitchFamily="18" charset="0"/>
              </a:rPr>
              <a:t>70</a:t>
            </a:r>
            <a:endParaRPr lang="en-US" sz="4600" dirty="0">
              <a:solidFill>
                <a:srgbClr val="25AFE5"/>
              </a:solidFill>
            </a:endParaRPr>
          </a:p>
        </p:txBody>
      </p:sp>
      <p:grpSp>
        <p:nvGrpSpPr>
          <p:cNvPr id="19" name="Group 18"/>
          <p:cNvGrpSpPr/>
          <p:nvPr/>
        </p:nvGrpSpPr>
        <p:grpSpPr>
          <a:xfrm>
            <a:off x="2196954" y="1947839"/>
            <a:ext cx="1019939" cy="1051560"/>
            <a:chOff x="2223666" y="1913460"/>
            <a:chExt cx="1019939" cy="1051560"/>
          </a:xfrm>
        </p:grpSpPr>
        <p:sp>
          <p:nvSpPr>
            <p:cNvPr id="36" name="Rounded Rectangle 35"/>
            <p:cNvSpPr>
              <a:spLocks noChangeAspect="1"/>
            </p:cNvSpPr>
            <p:nvPr/>
          </p:nvSpPr>
          <p:spPr>
            <a:xfrm>
              <a:off x="2223666" y="1913460"/>
              <a:ext cx="1019939" cy="1051560"/>
            </a:xfrm>
            <a:prstGeom prst="round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5AFE5"/>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17" y="2063283"/>
              <a:ext cx="764275" cy="731520"/>
            </a:xfrm>
            <a:prstGeom prst="rect">
              <a:avLst/>
            </a:prstGeom>
          </p:spPr>
        </p:pic>
      </p:grpSp>
      <p:sp>
        <p:nvSpPr>
          <p:cNvPr id="37" name="Slide Number Placeholder 36"/>
          <p:cNvSpPr>
            <a:spLocks noGrp="1"/>
          </p:cNvSpPr>
          <p:nvPr>
            <p:ph type="sldNum" sz="quarter" idx="12"/>
          </p:nvPr>
        </p:nvSpPr>
        <p:spPr/>
        <p:txBody>
          <a:bodyPr/>
          <a:lstStyle/>
          <a:p>
            <a:fld id="{ACF3B966-0486-224C-976D-30CFFE616478}" type="slidenum">
              <a:rPr lang="en-US" smtClean="0"/>
              <a:pPr/>
              <a:t>5</a:t>
            </a:fld>
            <a:endParaRPr lang="en-US" dirty="0"/>
          </a:p>
        </p:txBody>
      </p:sp>
      <p:sp>
        <p:nvSpPr>
          <p:cNvPr id="29" name="Rounded Rectangle 28"/>
          <p:cNvSpPr/>
          <p:nvPr/>
        </p:nvSpPr>
        <p:spPr>
          <a:xfrm>
            <a:off x="3946332" y="1940529"/>
            <a:ext cx="1083806" cy="1051560"/>
          </a:xfrm>
          <a:prstGeom prst="roundRect">
            <a:avLst/>
          </a:prstGeom>
          <a:solidFill>
            <a:srgbClr val="23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651513" y="3931627"/>
            <a:ext cx="1591195" cy="1169551"/>
          </a:xfrm>
          <a:prstGeom prst="rect">
            <a:avLst/>
          </a:prstGeom>
        </p:spPr>
        <p:txBody>
          <a:bodyPr wrap="square">
            <a:spAutoFit/>
          </a:bodyPr>
          <a:lstStyle/>
          <a:p>
            <a:pPr algn="ctr">
              <a:buSzPts val="1000"/>
              <a:tabLst>
                <a:tab pos="457200" algn="l"/>
              </a:tabLst>
            </a:pPr>
            <a:r>
              <a:rPr lang="en-US" sz="1400" b="1" dirty="0">
                <a:solidFill>
                  <a:srgbClr val="000000"/>
                </a:solidFill>
                <a:latin typeface="Calibri" panose="020F0502020204030204" pitchFamily="34" charset="0"/>
                <a:ea typeface="Calibri" panose="020F0502020204030204" pitchFamily="34" charset="0"/>
              </a:rPr>
              <a:t>Number of vehicles </a:t>
            </a:r>
            <a:r>
              <a:rPr lang="en-US" sz="1400" dirty="0">
                <a:solidFill>
                  <a:srgbClr val="000000"/>
                </a:solidFill>
                <a:latin typeface="Calibri" panose="020F0502020204030204" pitchFamily="34" charset="0"/>
                <a:ea typeface="Calibri" panose="020F0502020204030204" pitchFamily="34" charset="0"/>
              </a:rPr>
              <a:t>on the road expected to </a:t>
            </a:r>
            <a:r>
              <a:rPr lang="en-US" sz="1400" b="1" dirty="0">
                <a:solidFill>
                  <a:srgbClr val="000000"/>
                </a:solidFill>
                <a:latin typeface="Calibri" panose="020F0502020204030204" pitchFamily="34" charset="0"/>
                <a:ea typeface="Calibri" panose="020F0502020204030204" pitchFamily="34" charset="0"/>
              </a:rPr>
              <a:t>double</a:t>
            </a:r>
            <a:r>
              <a:rPr lang="en-US" sz="1400" dirty="0">
                <a:solidFill>
                  <a:srgbClr val="000000"/>
                </a:solidFill>
                <a:latin typeface="Calibri" panose="020F0502020204030204" pitchFamily="34" charset="0"/>
                <a:ea typeface="Calibri" panose="020F0502020204030204" pitchFamily="34" charset="0"/>
              </a:rPr>
              <a:t> to 2 billion by 2050</a:t>
            </a:r>
            <a:endParaRPr lang="en-US" sz="1400" dirty="0">
              <a:solidFill>
                <a:srgbClr val="000000"/>
              </a:solidFill>
              <a:latin typeface="Times New Roman" panose="02020603050405020304" pitchFamily="18" charset="0"/>
              <a:ea typeface="Calibri" panose="020F0502020204030204" pitchFamily="34" charset="0"/>
            </a:endParaRPr>
          </a:p>
        </p:txBody>
      </p:sp>
      <p:sp>
        <p:nvSpPr>
          <p:cNvPr id="33" name="Rectangle 32"/>
          <p:cNvSpPr/>
          <p:nvPr/>
        </p:nvSpPr>
        <p:spPr>
          <a:xfrm>
            <a:off x="4163698" y="3081892"/>
            <a:ext cx="978153" cy="646331"/>
          </a:xfrm>
          <a:prstGeom prst="rect">
            <a:avLst/>
          </a:prstGeom>
        </p:spPr>
        <p:txBody>
          <a:bodyPr wrap="square">
            <a:spAutoFit/>
          </a:bodyPr>
          <a:lstStyle/>
          <a:p>
            <a:pPr>
              <a:lnSpc>
                <a:spcPct val="90000"/>
              </a:lnSpc>
            </a:pPr>
            <a:r>
              <a:rPr lang="en-US" sz="2000" b="1" dirty="0" smtClean="0">
                <a:solidFill>
                  <a:srgbClr val="1B4683"/>
                </a:solidFill>
                <a:latin typeface="Calibri" panose="020F0502020204030204" pitchFamily="34" charset="0"/>
                <a:ea typeface="Times New Roman" panose="02020603050405020304" pitchFamily="18" charset="0"/>
              </a:rPr>
              <a:t>billion </a:t>
            </a:r>
            <a:br>
              <a:rPr lang="en-US" sz="2000" b="1" dirty="0" smtClean="0">
                <a:solidFill>
                  <a:srgbClr val="1B4683"/>
                </a:solidFill>
                <a:latin typeface="Calibri" panose="020F0502020204030204" pitchFamily="34" charset="0"/>
                <a:ea typeface="Times New Roman" panose="02020603050405020304" pitchFamily="18" charset="0"/>
              </a:rPr>
            </a:br>
            <a:r>
              <a:rPr lang="en-US" sz="2000" b="1" dirty="0" smtClean="0">
                <a:solidFill>
                  <a:srgbClr val="1B4683"/>
                </a:solidFill>
                <a:latin typeface="Calibri" panose="020F0502020204030204" pitchFamily="34" charset="0"/>
                <a:ea typeface="Times New Roman" panose="02020603050405020304" pitchFamily="18" charset="0"/>
              </a:rPr>
              <a:t>   cars </a:t>
            </a:r>
            <a:endParaRPr lang="en-US" sz="2000" dirty="0">
              <a:solidFill>
                <a:srgbClr val="1B4683"/>
              </a:solidFill>
            </a:endParaRPr>
          </a:p>
        </p:txBody>
      </p:sp>
      <p:sp>
        <p:nvSpPr>
          <p:cNvPr id="38" name="Rectangle 37"/>
          <p:cNvSpPr/>
          <p:nvPr/>
        </p:nvSpPr>
        <p:spPr>
          <a:xfrm>
            <a:off x="3771282" y="3036468"/>
            <a:ext cx="436346" cy="800219"/>
          </a:xfrm>
          <a:prstGeom prst="rect">
            <a:avLst/>
          </a:prstGeom>
        </p:spPr>
        <p:txBody>
          <a:bodyPr wrap="square">
            <a:spAutoFit/>
          </a:bodyPr>
          <a:lstStyle/>
          <a:p>
            <a:r>
              <a:rPr lang="en-US" sz="4600" b="1" dirty="0">
                <a:solidFill>
                  <a:srgbClr val="1B4683"/>
                </a:solidFill>
                <a:latin typeface="Calibri" panose="020F0502020204030204" pitchFamily="34" charset="0"/>
                <a:ea typeface="Times New Roman" panose="02020603050405020304" pitchFamily="18" charset="0"/>
              </a:rPr>
              <a:t>1</a:t>
            </a:r>
            <a:endParaRPr lang="en-US" sz="4600" dirty="0"/>
          </a:p>
        </p:txBody>
      </p:sp>
      <p:cxnSp>
        <p:nvCxnSpPr>
          <p:cNvPr id="39" name="Straight Connector 38"/>
          <p:cNvCxnSpPr/>
          <p:nvPr/>
        </p:nvCxnSpPr>
        <p:spPr>
          <a:xfrm>
            <a:off x="3785241" y="3782388"/>
            <a:ext cx="1295590" cy="0"/>
          </a:xfrm>
          <a:prstGeom prst="line">
            <a:avLst/>
          </a:prstGeom>
          <a:ln w="31750">
            <a:solidFill>
              <a:srgbClr val="1B468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799690" y="1993559"/>
            <a:ext cx="975593" cy="1005840"/>
            <a:chOff x="5655046" y="1946315"/>
            <a:chExt cx="975593" cy="1005840"/>
          </a:xfrm>
        </p:grpSpPr>
        <p:sp>
          <p:nvSpPr>
            <p:cNvPr id="41" name="Rounded Rectangle 40"/>
            <p:cNvSpPr>
              <a:spLocks noChangeAspect="1"/>
            </p:cNvSpPr>
            <p:nvPr/>
          </p:nvSpPr>
          <p:spPr>
            <a:xfrm>
              <a:off x="5655046" y="1946315"/>
              <a:ext cx="975593" cy="1005840"/>
            </a:xfrm>
            <a:prstGeom prst="roundRect">
              <a:avLst/>
            </a:prstGeom>
            <a:solidFill>
              <a:srgbClr val="D4B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779" y="2082179"/>
              <a:ext cx="581597" cy="731520"/>
            </a:xfrm>
            <a:prstGeom prst="rect">
              <a:avLst/>
            </a:prstGeom>
          </p:spPr>
        </p:pic>
      </p:grpSp>
      <p:sp>
        <p:nvSpPr>
          <p:cNvPr id="43" name="Rectangle 42"/>
          <p:cNvSpPr/>
          <p:nvPr/>
        </p:nvSpPr>
        <p:spPr>
          <a:xfrm>
            <a:off x="5514246" y="3931627"/>
            <a:ext cx="1492183" cy="1815882"/>
          </a:xfrm>
          <a:prstGeom prst="rect">
            <a:avLst/>
          </a:prstGeom>
        </p:spPr>
        <p:txBody>
          <a:bodyPr wrap="square">
            <a:spAutoFit/>
          </a:bodyPr>
          <a:lstStyle/>
          <a:p>
            <a:pPr algn="ctr">
              <a:buSzPts val="1000"/>
              <a:tabLst>
                <a:tab pos="457200" algn="l"/>
              </a:tabLst>
            </a:pPr>
            <a:r>
              <a:rPr lang="en-US" sz="1400" dirty="0">
                <a:solidFill>
                  <a:srgbClr val="000000"/>
                </a:solidFill>
                <a:latin typeface="Calibri" panose="020F0502020204030204" pitchFamily="34" charset="0"/>
                <a:ea typeface="Calibri" panose="020F0502020204030204" pitchFamily="34" charset="0"/>
              </a:rPr>
              <a:t>Road death rate per 100,000 population </a:t>
            </a:r>
            <a:r>
              <a:rPr lang="en-US" sz="1400" b="1" dirty="0">
                <a:solidFill>
                  <a:srgbClr val="000000"/>
                </a:solidFill>
                <a:latin typeface="Calibri" panose="020F0502020204030204" pitchFamily="34" charset="0"/>
                <a:ea typeface="Calibri" panose="020F0502020204030204" pitchFamily="34" charset="0"/>
              </a:rPr>
              <a:t>increased 32% in Low Income Countries </a:t>
            </a:r>
            <a:r>
              <a:rPr lang="en-US" sz="1400" dirty="0">
                <a:solidFill>
                  <a:srgbClr val="000000"/>
                </a:solidFill>
                <a:latin typeface="Calibri" panose="020F0502020204030204" pitchFamily="34" charset="0"/>
                <a:ea typeface="Calibri" panose="020F0502020204030204" pitchFamily="34" charset="0"/>
              </a:rPr>
              <a:t>(from 18.3 in 2010 to 24.1 in 2013)</a:t>
            </a:r>
          </a:p>
        </p:txBody>
      </p:sp>
      <p:cxnSp>
        <p:nvCxnSpPr>
          <p:cNvPr id="44" name="Straight Connector 43"/>
          <p:cNvCxnSpPr/>
          <p:nvPr/>
        </p:nvCxnSpPr>
        <p:spPr>
          <a:xfrm>
            <a:off x="5607830" y="3774692"/>
            <a:ext cx="1287933" cy="11658"/>
          </a:xfrm>
          <a:prstGeom prst="line">
            <a:avLst/>
          </a:prstGeom>
          <a:ln w="31750">
            <a:solidFill>
              <a:srgbClr val="D4B34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334415" y="3036467"/>
            <a:ext cx="816635" cy="800219"/>
          </a:xfrm>
          <a:prstGeom prst="rect">
            <a:avLst/>
          </a:prstGeom>
        </p:spPr>
        <p:txBody>
          <a:bodyPr wrap="square">
            <a:spAutoFit/>
          </a:bodyPr>
          <a:lstStyle/>
          <a:p>
            <a:r>
              <a:rPr lang="en-US" sz="4600" b="1" dirty="0" smtClean="0">
                <a:solidFill>
                  <a:srgbClr val="D4B340"/>
                </a:solidFill>
                <a:latin typeface="Calibri" panose="020F0502020204030204" pitchFamily="34" charset="0"/>
              </a:rPr>
              <a:t>32</a:t>
            </a:r>
            <a:endParaRPr lang="en-US" sz="4600" dirty="0">
              <a:solidFill>
                <a:srgbClr val="D4B340"/>
              </a:solidFill>
            </a:endParaRPr>
          </a:p>
        </p:txBody>
      </p:sp>
      <p:sp>
        <p:nvSpPr>
          <p:cNvPr id="46" name="Rectangle 45"/>
          <p:cNvSpPr/>
          <p:nvPr/>
        </p:nvSpPr>
        <p:spPr>
          <a:xfrm>
            <a:off x="6012328" y="3128361"/>
            <a:ext cx="1236621" cy="646331"/>
          </a:xfrm>
          <a:prstGeom prst="rect">
            <a:avLst/>
          </a:prstGeom>
        </p:spPr>
        <p:txBody>
          <a:bodyPr wrap="none">
            <a:spAutoFit/>
          </a:bodyPr>
          <a:lstStyle/>
          <a:p>
            <a:r>
              <a:rPr lang="en-US" b="1" dirty="0" smtClean="0">
                <a:solidFill>
                  <a:srgbClr val="D4B340"/>
                </a:solidFill>
                <a:latin typeface="Calibri" panose="020F0502020204030204" pitchFamily="34" charset="0"/>
                <a:ea typeface="Times New Roman" panose="02020603050405020304" pitchFamily="18" charset="0"/>
              </a:rPr>
              <a:t>%    in road</a:t>
            </a:r>
            <a:br>
              <a:rPr lang="en-US" b="1" dirty="0" smtClean="0">
                <a:solidFill>
                  <a:srgbClr val="D4B340"/>
                </a:solidFill>
                <a:latin typeface="Calibri" panose="020F0502020204030204" pitchFamily="34" charset="0"/>
                <a:ea typeface="Times New Roman" panose="02020603050405020304" pitchFamily="18" charset="0"/>
              </a:rPr>
            </a:br>
            <a:r>
              <a:rPr lang="en-US" b="1" dirty="0" smtClean="0">
                <a:solidFill>
                  <a:srgbClr val="D4B340"/>
                </a:solidFill>
                <a:latin typeface="Calibri" panose="020F0502020204030204" pitchFamily="34" charset="0"/>
                <a:ea typeface="Times New Roman" panose="02020603050405020304" pitchFamily="18" charset="0"/>
              </a:rPr>
              <a:t>deaths</a:t>
            </a:r>
            <a:endParaRPr lang="en-US" dirty="0">
              <a:solidFill>
                <a:srgbClr val="D4B340"/>
              </a:solidFill>
            </a:endParaRPr>
          </a:p>
        </p:txBody>
      </p:sp>
      <p:grpSp>
        <p:nvGrpSpPr>
          <p:cNvPr id="20" name="Group 19"/>
          <p:cNvGrpSpPr/>
          <p:nvPr/>
        </p:nvGrpSpPr>
        <p:grpSpPr>
          <a:xfrm>
            <a:off x="7544835" y="2041615"/>
            <a:ext cx="979721" cy="1006572"/>
            <a:chOff x="7591945" y="2266030"/>
            <a:chExt cx="929549" cy="998530"/>
          </a:xfrm>
        </p:grpSpPr>
        <p:sp>
          <p:nvSpPr>
            <p:cNvPr id="47" name="Rounded Rectangle 46"/>
            <p:cNvSpPr>
              <a:spLocks noChangeAspect="1"/>
            </p:cNvSpPr>
            <p:nvPr/>
          </p:nvSpPr>
          <p:spPr>
            <a:xfrm>
              <a:off x="7591945" y="2266030"/>
              <a:ext cx="929549" cy="998530"/>
            </a:xfrm>
            <a:prstGeom prst="round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459" y="2401199"/>
              <a:ext cx="788522" cy="731520"/>
            </a:xfrm>
            <a:prstGeom prst="rect">
              <a:avLst/>
            </a:prstGeom>
          </p:spPr>
        </p:pic>
      </p:grpSp>
      <p:cxnSp>
        <p:nvCxnSpPr>
          <p:cNvPr id="49" name="Straight Connector 48"/>
          <p:cNvCxnSpPr/>
          <p:nvPr/>
        </p:nvCxnSpPr>
        <p:spPr>
          <a:xfrm>
            <a:off x="7370259" y="3790313"/>
            <a:ext cx="1286042" cy="0"/>
          </a:xfrm>
          <a:prstGeom prst="line">
            <a:avLst/>
          </a:prstGeom>
          <a:ln w="31750">
            <a:solidFill>
              <a:srgbClr val="25AFE5"/>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237173" y="3931627"/>
            <a:ext cx="1542435" cy="1384995"/>
          </a:xfrm>
          <a:prstGeom prst="rect">
            <a:avLst/>
          </a:prstGeom>
        </p:spPr>
        <p:txBody>
          <a:bodyPr wrap="square">
            <a:spAutoFit/>
          </a:bodyPr>
          <a:lstStyle/>
          <a:p>
            <a:pPr marR="0" lvl="0" algn="ctr">
              <a:spcBef>
                <a:spcPts val="0"/>
              </a:spcBef>
              <a:spcAft>
                <a:spcPts val="0"/>
              </a:spcAft>
              <a:buSzPts val="1000"/>
              <a:tabLst>
                <a:tab pos="457200" algn="l"/>
              </a:tabLst>
            </a:pPr>
            <a:r>
              <a:rPr lang="en-US" sz="1400" dirty="0" smtClean="0">
                <a:solidFill>
                  <a:srgbClr val="000000"/>
                </a:solidFill>
                <a:latin typeface="Calibri" panose="020F0502020204030204" pitchFamily="34" charset="0"/>
                <a:ea typeface="Times New Roman" panose="02020603050405020304" pitchFamily="18" charset="0"/>
              </a:rPr>
              <a:t>Transport </a:t>
            </a:r>
            <a:r>
              <a:rPr lang="en-US" sz="1400" dirty="0">
                <a:solidFill>
                  <a:srgbClr val="000000"/>
                </a:solidFill>
                <a:latin typeface="Calibri" panose="020F0502020204030204" pitchFamily="34" charset="0"/>
                <a:ea typeface="Times New Roman" panose="02020603050405020304" pitchFamily="18" charset="0"/>
              </a:rPr>
              <a:t>is responsible for </a:t>
            </a:r>
            <a:r>
              <a:rPr lang="en-US" sz="1400" b="1" dirty="0">
                <a:solidFill>
                  <a:srgbClr val="000000"/>
                </a:solidFill>
                <a:latin typeface="Calibri" panose="020F0502020204030204" pitchFamily="34" charset="0"/>
                <a:ea typeface="Times New Roman" panose="02020603050405020304" pitchFamily="18" charset="0"/>
              </a:rPr>
              <a:t>23 percent</a:t>
            </a:r>
            <a:r>
              <a:rPr lang="en-US" sz="1400" dirty="0">
                <a:solidFill>
                  <a:srgbClr val="000000"/>
                </a:solidFill>
                <a:latin typeface="Calibri" panose="020F0502020204030204" pitchFamily="34" charset="0"/>
                <a:ea typeface="Times New Roman" panose="02020603050405020304" pitchFamily="18" charset="0"/>
              </a:rPr>
              <a:t> of energy-related </a:t>
            </a:r>
            <a:r>
              <a:rPr lang="en-US" sz="1400" b="1" dirty="0" smtClean="0">
                <a:solidFill>
                  <a:srgbClr val="000000"/>
                </a:solidFill>
                <a:latin typeface="Calibri" panose="020F0502020204030204" pitchFamily="34" charset="0"/>
                <a:ea typeface="Times New Roman" panose="02020603050405020304" pitchFamily="18" charset="0"/>
              </a:rPr>
              <a:t>GHG </a:t>
            </a:r>
            <a:r>
              <a:rPr lang="en-US" sz="1400" b="1" dirty="0">
                <a:solidFill>
                  <a:srgbClr val="000000"/>
                </a:solidFill>
                <a:latin typeface="Calibri" panose="020F0502020204030204" pitchFamily="34" charset="0"/>
                <a:ea typeface="Times New Roman" panose="02020603050405020304" pitchFamily="18" charset="0"/>
              </a:rPr>
              <a:t>emissions </a:t>
            </a:r>
            <a:r>
              <a:rPr lang="en-US" sz="1400" dirty="0">
                <a:solidFill>
                  <a:srgbClr val="000000"/>
                </a:solidFill>
                <a:latin typeface="Calibri" panose="020F0502020204030204" pitchFamily="34" charset="0"/>
                <a:ea typeface="Times New Roman" panose="02020603050405020304" pitchFamily="18" charset="0"/>
              </a:rPr>
              <a:t>and </a:t>
            </a:r>
            <a:r>
              <a:rPr lang="en-US" sz="1400" dirty="0" smtClean="0">
                <a:solidFill>
                  <a:srgbClr val="000000"/>
                </a:solidFill>
                <a:latin typeface="Calibri" panose="020F0502020204030204" pitchFamily="34" charset="0"/>
                <a:ea typeface="Times New Roman" panose="02020603050405020304" pitchFamily="18" charset="0"/>
              </a:rPr>
              <a:t>this  share is increasing </a:t>
            </a:r>
            <a:endParaRPr lang="en-US" dirty="0">
              <a:solidFill>
                <a:srgbClr val="000000"/>
              </a:solidFill>
              <a:latin typeface="Times New Roman" panose="02020603050405020304" pitchFamily="18" charset="0"/>
              <a:ea typeface="Calibri" panose="020F0502020204030204" pitchFamily="34" charset="0"/>
            </a:endParaRPr>
          </a:p>
        </p:txBody>
      </p:sp>
      <p:sp>
        <p:nvSpPr>
          <p:cNvPr id="14" name="Up Arrow 13"/>
          <p:cNvSpPr>
            <a:spLocks/>
          </p:cNvSpPr>
          <p:nvPr/>
        </p:nvSpPr>
        <p:spPr>
          <a:xfrm>
            <a:off x="6318204" y="3198486"/>
            <a:ext cx="91440" cy="182880"/>
          </a:xfrm>
          <a:prstGeom prst="upArrow">
            <a:avLst/>
          </a:prstGeom>
          <a:solidFill>
            <a:srgbClr val="D4B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4B340"/>
              </a:solidFill>
            </a:endParaRPr>
          </a:p>
        </p:txBody>
      </p:sp>
      <p:sp>
        <p:nvSpPr>
          <p:cNvPr id="50" name="Rectangle 49"/>
          <p:cNvSpPr/>
          <p:nvPr/>
        </p:nvSpPr>
        <p:spPr>
          <a:xfrm>
            <a:off x="7234153" y="3073635"/>
            <a:ext cx="911362" cy="800219"/>
          </a:xfrm>
          <a:prstGeom prst="rect">
            <a:avLst/>
          </a:prstGeom>
        </p:spPr>
        <p:txBody>
          <a:bodyPr wrap="square">
            <a:spAutoFit/>
          </a:bodyPr>
          <a:lstStyle/>
          <a:p>
            <a:r>
              <a:rPr lang="en-US" sz="4600" b="1" dirty="0" smtClean="0">
                <a:solidFill>
                  <a:srgbClr val="25AFE5"/>
                </a:solidFill>
                <a:latin typeface="Calibri" panose="020F0502020204030204" pitchFamily="34" charset="0"/>
              </a:rPr>
              <a:t>23</a:t>
            </a:r>
            <a:endParaRPr lang="en-US" sz="4600" dirty="0">
              <a:solidFill>
                <a:srgbClr val="25AFE5"/>
              </a:solidFill>
            </a:endParaRPr>
          </a:p>
        </p:txBody>
      </p:sp>
      <p:sp>
        <p:nvSpPr>
          <p:cNvPr id="51" name="Rectangle 50"/>
          <p:cNvSpPr/>
          <p:nvPr/>
        </p:nvSpPr>
        <p:spPr>
          <a:xfrm>
            <a:off x="2615530" y="3149622"/>
            <a:ext cx="914417" cy="646331"/>
          </a:xfrm>
          <a:prstGeom prst="rect">
            <a:avLst/>
          </a:prstGeom>
        </p:spPr>
        <p:txBody>
          <a:bodyPr wrap="none">
            <a:spAutoFit/>
          </a:bodyPr>
          <a:lstStyle/>
          <a:p>
            <a:pPr>
              <a:lnSpc>
                <a:spcPct val="90000"/>
              </a:lnSpc>
            </a:pPr>
            <a:r>
              <a:rPr lang="en-US" sz="2000" b="1" dirty="0" smtClean="0">
                <a:solidFill>
                  <a:srgbClr val="25AFE5"/>
                </a:solidFill>
                <a:latin typeface="Calibri" panose="020F0502020204030204" pitchFamily="34" charset="0"/>
                <a:ea typeface="Times New Roman" panose="02020603050405020304" pitchFamily="18" charset="0"/>
              </a:rPr>
              <a:t>% fuel</a:t>
            </a:r>
            <a:br>
              <a:rPr lang="en-US" sz="2000" b="1" dirty="0" smtClean="0">
                <a:solidFill>
                  <a:srgbClr val="25AFE5"/>
                </a:solidFill>
                <a:latin typeface="Calibri" panose="020F0502020204030204" pitchFamily="34" charset="0"/>
                <a:ea typeface="Times New Roman" panose="02020603050405020304" pitchFamily="18" charset="0"/>
              </a:rPr>
            </a:br>
            <a:r>
              <a:rPr lang="en-US" sz="2000" b="1" dirty="0" smtClean="0">
                <a:solidFill>
                  <a:srgbClr val="25AFE5"/>
                </a:solidFill>
                <a:latin typeface="Calibri" panose="020F0502020204030204" pitchFamily="34" charset="0"/>
                <a:ea typeface="Times New Roman" panose="02020603050405020304" pitchFamily="18" charset="0"/>
              </a:rPr>
              <a:t>energy</a:t>
            </a:r>
            <a:endParaRPr lang="en-US" sz="2000" dirty="0">
              <a:solidFill>
                <a:srgbClr val="25AFE5"/>
              </a:solidFill>
            </a:endParaRPr>
          </a:p>
        </p:txBody>
      </p:sp>
      <p:sp>
        <p:nvSpPr>
          <p:cNvPr id="40" name="Up Arrow 39"/>
          <p:cNvSpPr>
            <a:spLocks/>
          </p:cNvSpPr>
          <p:nvPr/>
        </p:nvSpPr>
        <p:spPr>
          <a:xfrm>
            <a:off x="4258190" y="3444014"/>
            <a:ext cx="91440" cy="182880"/>
          </a:xfrm>
          <a:prstGeom prst="upArrow">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4B340"/>
              </a:solidFill>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735" y="2055268"/>
            <a:ext cx="920019" cy="860017"/>
          </a:xfrm>
          <a:prstGeom prst="rect">
            <a:avLst/>
          </a:prstGeom>
        </p:spPr>
      </p:pic>
    </p:spTree>
    <p:extLst>
      <p:ext uri="{BB962C8B-B14F-4D97-AF65-F5344CB8AC3E}">
        <p14:creationId xmlns:p14="http://schemas.microsoft.com/office/powerpoint/2010/main" val="108451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98484" y="993810"/>
            <a:ext cx="7281074" cy="400110"/>
          </a:xfrm>
          <a:prstGeom prst="rect">
            <a:avLst/>
          </a:prstGeom>
          <a:noFill/>
        </p:spPr>
        <p:txBody>
          <a:bodyPr wrap="square" rtlCol="0">
            <a:spAutoFit/>
          </a:bodyPr>
          <a:lstStyle/>
          <a:p>
            <a:r>
              <a:rPr lang="en-US" sz="2000" b="1" dirty="0">
                <a:latin typeface="Calibri" panose="020F0502020204030204" pitchFamily="34" charset="0"/>
                <a:ea typeface="Times New Roman" panose="02020603050405020304" pitchFamily="18" charset="0"/>
              </a:rPr>
              <a:t>To facilitate </a:t>
            </a:r>
            <a:r>
              <a:rPr lang="en-US" sz="2000" b="1" dirty="0">
                <a:solidFill>
                  <a:srgbClr val="25AFE5"/>
                </a:solidFill>
                <a:latin typeface="Calibri" panose="020F0502020204030204" pitchFamily="34" charset="0"/>
                <a:ea typeface="Times New Roman" panose="02020603050405020304" pitchFamily="18" charset="0"/>
              </a:rPr>
              <a:t>Sustainable Mobility for All </a:t>
            </a:r>
            <a:r>
              <a:rPr lang="en-US" sz="2000" b="1" dirty="0">
                <a:latin typeface="Calibri" panose="020F0502020204030204" pitchFamily="34" charset="0"/>
                <a:ea typeface="Times New Roman" panose="02020603050405020304" pitchFamily="18" charset="0"/>
              </a:rPr>
              <a:t>through four goals:</a:t>
            </a:r>
          </a:p>
        </p:txBody>
      </p:sp>
      <p:grpSp>
        <p:nvGrpSpPr>
          <p:cNvPr id="11" name="Group 10"/>
          <p:cNvGrpSpPr/>
          <p:nvPr/>
        </p:nvGrpSpPr>
        <p:grpSpPr>
          <a:xfrm>
            <a:off x="7121425" y="1783493"/>
            <a:ext cx="979101" cy="979101"/>
            <a:chOff x="6912722" y="1647965"/>
            <a:chExt cx="1280160" cy="1280160"/>
          </a:xfrm>
        </p:grpSpPr>
        <p:sp>
          <p:nvSpPr>
            <p:cNvPr id="33" name="Oval 32"/>
            <p:cNvSpPr/>
            <p:nvPr/>
          </p:nvSpPr>
          <p:spPr>
            <a:xfrm>
              <a:off x="6912722" y="1647965"/>
              <a:ext cx="1280160" cy="1280160"/>
            </a:xfrm>
            <a:prstGeom prst="ellipse">
              <a:avLst/>
            </a:prstGeom>
            <a:solidFill>
              <a:srgbClr val="58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823" y="1805191"/>
              <a:ext cx="995958" cy="995958"/>
            </a:xfrm>
            <a:prstGeom prst="rect">
              <a:avLst/>
            </a:prstGeom>
          </p:spPr>
        </p:pic>
      </p:grpSp>
      <p:grpSp>
        <p:nvGrpSpPr>
          <p:cNvPr id="12" name="Group 11"/>
          <p:cNvGrpSpPr>
            <a:grpSpLocks noChangeAspect="1"/>
          </p:cNvGrpSpPr>
          <p:nvPr/>
        </p:nvGrpSpPr>
        <p:grpSpPr>
          <a:xfrm>
            <a:off x="5301044" y="1785794"/>
            <a:ext cx="976801" cy="976801"/>
            <a:chOff x="4826795" y="1657704"/>
            <a:chExt cx="1500517" cy="1500517"/>
          </a:xfrm>
        </p:grpSpPr>
        <p:sp>
          <p:nvSpPr>
            <p:cNvPr id="22" name="Oval 21"/>
            <p:cNvSpPr/>
            <p:nvPr/>
          </p:nvSpPr>
          <p:spPr>
            <a:xfrm>
              <a:off x="4826795" y="1657704"/>
              <a:ext cx="1500517" cy="1500517"/>
            </a:xfrm>
            <a:prstGeom prst="ellipse">
              <a:avLst/>
            </a:prstGeom>
            <a:solidFill>
              <a:srgbClr val="D4B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39" name="Group 38"/>
            <p:cNvGrpSpPr/>
            <p:nvPr/>
          </p:nvGrpSpPr>
          <p:grpSpPr>
            <a:xfrm>
              <a:off x="5035628" y="1832255"/>
              <a:ext cx="1082850" cy="933491"/>
              <a:chOff x="6970762" y="4192796"/>
              <a:chExt cx="1082850" cy="933491"/>
            </a:xfrm>
          </p:grpSpPr>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094" y="4835247"/>
                <a:ext cx="757175" cy="229507"/>
              </a:xfrm>
              <a:prstGeom prst="rect">
                <a:avLst/>
              </a:prstGeom>
            </p:spPr>
          </p:pic>
          <p:sp>
            <p:nvSpPr>
              <p:cNvPr id="41" name="Isosceles Triangle 40"/>
              <p:cNvSpPr/>
              <p:nvPr/>
            </p:nvSpPr>
            <p:spPr>
              <a:xfrm>
                <a:off x="6970762" y="4192796"/>
                <a:ext cx="1082850" cy="933491"/>
              </a:xfrm>
              <a:prstGeom prst="triangl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grpSp>
      <p:grpSp>
        <p:nvGrpSpPr>
          <p:cNvPr id="10" name="Group 9"/>
          <p:cNvGrpSpPr>
            <a:grpSpLocks noChangeAspect="1"/>
          </p:cNvGrpSpPr>
          <p:nvPr/>
        </p:nvGrpSpPr>
        <p:grpSpPr>
          <a:xfrm>
            <a:off x="1475904" y="1778056"/>
            <a:ext cx="1131125" cy="984539"/>
            <a:chOff x="869198" y="2020301"/>
            <a:chExt cx="1723927" cy="1500517"/>
          </a:xfrm>
        </p:grpSpPr>
        <p:sp>
          <p:nvSpPr>
            <p:cNvPr id="20" name="Oval 19"/>
            <p:cNvSpPr/>
            <p:nvPr/>
          </p:nvSpPr>
          <p:spPr>
            <a:xfrm>
              <a:off x="972323" y="2020301"/>
              <a:ext cx="1500517" cy="1500517"/>
            </a:xfrm>
            <a:prstGeom prst="ellipse">
              <a:avLst/>
            </a:prstGeom>
            <a:solidFill>
              <a:srgbClr val="1B4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l="51270" r="14399" b="19156"/>
            <a:stretch/>
          </p:blipFill>
          <p:spPr>
            <a:xfrm>
              <a:off x="869198" y="2020301"/>
              <a:ext cx="1723927" cy="1332498"/>
            </a:xfrm>
            <a:prstGeom prst="rect">
              <a:avLst/>
            </a:prstGeom>
          </p:spPr>
        </p:pic>
      </p:grpSp>
      <p:sp>
        <p:nvSpPr>
          <p:cNvPr id="6" name="Title 5"/>
          <p:cNvSpPr>
            <a:spLocks noGrp="1"/>
          </p:cNvSpPr>
          <p:nvPr>
            <p:ph type="title"/>
          </p:nvPr>
        </p:nvSpPr>
        <p:spPr>
          <a:xfrm>
            <a:off x="1101882" y="322628"/>
            <a:ext cx="3713472" cy="435493"/>
          </a:xfrm>
        </p:spPr>
        <p:txBody>
          <a:bodyPr>
            <a:noAutofit/>
          </a:bodyPr>
          <a:lstStyle/>
          <a:p>
            <a:r>
              <a:rPr lang="en-US" sz="4000" b="1" spc="0" dirty="0" smtClean="0"/>
              <a:t>VISION</a:t>
            </a:r>
            <a:endParaRPr lang="en-US" sz="4000" b="1" spc="0" dirty="0"/>
          </a:p>
        </p:txBody>
      </p:sp>
      <p:sp>
        <p:nvSpPr>
          <p:cNvPr id="15" name="Slide Number Placeholder 14"/>
          <p:cNvSpPr>
            <a:spLocks noGrp="1"/>
          </p:cNvSpPr>
          <p:nvPr>
            <p:ph type="sldNum" sz="quarter" idx="12"/>
          </p:nvPr>
        </p:nvSpPr>
        <p:spPr/>
        <p:txBody>
          <a:bodyPr/>
          <a:lstStyle/>
          <a:p>
            <a:fld id="{ACF3B966-0486-224C-976D-30CFFE616478}" type="slidenum">
              <a:rPr lang="en-US" smtClean="0"/>
              <a:pPr/>
              <a:t>6</a:t>
            </a:fld>
            <a:endParaRPr lang="en-US" dirty="0"/>
          </a:p>
        </p:txBody>
      </p:sp>
      <p:sp>
        <p:nvSpPr>
          <p:cNvPr id="51" name="TextBox 50"/>
          <p:cNvSpPr txBox="1"/>
          <p:nvPr/>
        </p:nvSpPr>
        <p:spPr>
          <a:xfrm>
            <a:off x="1543568" y="5030120"/>
            <a:ext cx="6577391" cy="738664"/>
          </a:xfrm>
          <a:prstGeom prst="rect">
            <a:avLst/>
          </a:prstGeom>
          <a:noFill/>
        </p:spPr>
        <p:txBody>
          <a:bodyPr wrap="square" rtlCol="0">
            <a:spAutoFit/>
          </a:bodyPr>
          <a:lstStyle/>
          <a:p>
            <a:r>
              <a:rPr lang="en-US" sz="1400" b="1" dirty="0">
                <a:latin typeface="Calibri" panose="020F0502020204030204" pitchFamily="34" charset="0"/>
                <a:ea typeface="Times New Roman" panose="02020603050405020304" pitchFamily="18" charset="0"/>
              </a:rPr>
              <a:t>Progress on these goals will improve the lives and livelihoods of billions of people across the world—their health, their environment, their quality of life—and help stabilize climate change over the long term. </a:t>
            </a:r>
          </a:p>
        </p:txBody>
      </p:sp>
      <p:grpSp>
        <p:nvGrpSpPr>
          <p:cNvPr id="18" name="Group 17"/>
          <p:cNvGrpSpPr/>
          <p:nvPr/>
        </p:nvGrpSpPr>
        <p:grpSpPr>
          <a:xfrm>
            <a:off x="1349785" y="2859270"/>
            <a:ext cx="7081423" cy="1797383"/>
            <a:chOff x="1349785" y="3039385"/>
            <a:chExt cx="7081423" cy="1424101"/>
          </a:xfrm>
        </p:grpSpPr>
        <p:grpSp>
          <p:nvGrpSpPr>
            <p:cNvPr id="26" name="Group 25"/>
            <p:cNvGrpSpPr/>
            <p:nvPr/>
          </p:nvGrpSpPr>
          <p:grpSpPr>
            <a:xfrm>
              <a:off x="6886259" y="3044388"/>
              <a:ext cx="1544949" cy="1416623"/>
              <a:chOff x="7108888" y="2955902"/>
              <a:chExt cx="1465523" cy="1888831"/>
            </a:xfrm>
          </p:grpSpPr>
          <p:sp>
            <p:nvSpPr>
              <p:cNvPr id="50" name="Rectangle 49"/>
              <p:cNvSpPr>
                <a:spLocks noChangeAspect="1"/>
              </p:cNvSpPr>
              <p:nvPr/>
            </p:nvSpPr>
            <p:spPr>
              <a:xfrm>
                <a:off x="7153816" y="3619188"/>
                <a:ext cx="1371600" cy="1223331"/>
              </a:xfrm>
              <a:prstGeom prst="rect">
                <a:avLst/>
              </a:prstGeom>
              <a:solidFill>
                <a:srgbClr val="AFB0B3">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p:cNvSpPr/>
              <p:nvPr/>
            </p:nvSpPr>
            <p:spPr>
              <a:xfrm>
                <a:off x="7153816" y="2955902"/>
                <a:ext cx="1371600" cy="6675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p:cNvSpPr txBox="1"/>
              <p:nvPr/>
            </p:nvSpPr>
            <p:spPr>
              <a:xfrm>
                <a:off x="7108888" y="3674218"/>
                <a:ext cx="1465523" cy="1170515"/>
              </a:xfrm>
              <a:prstGeom prst="rect">
                <a:avLst/>
              </a:prstGeom>
              <a:noFill/>
            </p:spPr>
            <p:txBody>
              <a:bodyPr wrap="square" rtlCol="0">
                <a:spAutoFit/>
              </a:bodyPr>
              <a:lstStyle/>
              <a:p>
                <a:pPr lvl="0" algn="ctr"/>
                <a:r>
                  <a:rPr lang="en-US" sz="1100" dirty="0">
                    <a:solidFill>
                      <a:srgbClr val="000000"/>
                    </a:solidFill>
                    <a:latin typeface="Calibri" panose="020F0502020204030204" pitchFamily="34" charset="0"/>
                    <a:ea typeface="Times New Roman" panose="02020603050405020304" pitchFamily="18" charset="0"/>
                  </a:rPr>
                  <a:t>Embed mitigation, adaptation, and environmental concerns </a:t>
                </a:r>
                <a:br>
                  <a:rPr lang="en-US" sz="1100" dirty="0">
                    <a:solidFill>
                      <a:srgbClr val="000000"/>
                    </a:solidFill>
                    <a:latin typeface="Calibri" panose="020F0502020204030204" pitchFamily="34" charset="0"/>
                    <a:ea typeface="Times New Roman" panose="02020603050405020304" pitchFamily="18" charset="0"/>
                  </a:rPr>
                </a:br>
                <a:r>
                  <a:rPr lang="en-US" sz="1100" dirty="0">
                    <a:solidFill>
                      <a:srgbClr val="000000"/>
                    </a:solidFill>
                    <a:latin typeface="Calibri" panose="020F0502020204030204" pitchFamily="34" charset="0"/>
                    <a:ea typeface="Times New Roman" panose="02020603050405020304" pitchFamily="18" charset="0"/>
                  </a:rPr>
                  <a:t>into supply as well as demand side</a:t>
                </a:r>
              </a:p>
            </p:txBody>
          </p:sp>
          <p:sp>
            <p:nvSpPr>
              <p:cNvPr id="35" name="TextBox 34"/>
              <p:cNvSpPr txBox="1"/>
              <p:nvPr/>
            </p:nvSpPr>
            <p:spPr>
              <a:xfrm>
                <a:off x="7225937" y="3021147"/>
                <a:ext cx="1227360" cy="492591"/>
              </a:xfrm>
              <a:prstGeom prst="rect">
                <a:avLst/>
              </a:prstGeom>
              <a:noFill/>
            </p:spPr>
            <p:txBody>
              <a:bodyPr wrap="none" rtlCol="0">
                <a:spAutoFit/>
              </a:bodyPr>
              <a:lstStyle/>
              <a:p>
                <a:pPr algn="ctr">
                  <a:lnSpc>
                    <a:spcPct val="90000"/>
                  </a:lnSpc>
                </a:pPr>
                <a:r>
                  <a:rPr lang="en-GB" sz="1350" b="1" dirty="0" smtClean="0">
                    <a:solidFill>
                      <a:schemeClr val="bg1"/>
                    </a:solidFill>
                  </a:rPr>
                  <a:t>CLIMATE &amp; </a:t>
                </a:r>
                <a:br>
                  <a:rPr lang="en-GB" sz="1350" b="1" dirty="0" smtClean="0">
                    <a:solidFill>
                      <a:schemeClr val="bg1"/>
                    </a:solidFill>
                  </a:rPr>
                </a:br>
                <a:r>
                  <a:rPr lang="en-GB" sz="1350" b="1" dirty="0" smtClean="0">
                    <a:solidFill>
                      <a:schemeClr val="bg1"/>
                    </a:solidFill>
                  </a:rPr>
                  <a:t>ENVIRONMENT</a:t>
                </a:r>
                <a:endParaRPr lang="en-GB" sz="1350" b="1" dirty="0">
                  <a:solidFill>
                    <a:schemeClr val="bg1"/>
                  </a:solidFill>
                </a:endParaRPr>
              </a:p>
            </p:txBody>
          </p:sp>
        </p:grpSp>
        <p:grpSp>
          <p:nvGrpSpPr>
            <p:cNvPr id="25" name="Group 24"/>
            <p:cNvGrpSpPr/>
            <p:nvPr/>
          </p:nvGrpSpPr>
          <p:grpSpPr>
            <a:xfrm>
              <a:off x="5085300" y="3039385"/>
              <a:ext cx="1462804" cy="1424101"/>
              <a:chOff x="5189451" y="2928205"/>
              <a:chExt cx="1387601" cy="1898801"/>
            </a:xfrm>
          </p:grpSpPr>
          <p:sp>
            <p:nvSpPr>
              <p:cNvPr id="49" name="Rectangle 48"/>
              <p:cNvSpPr>
                <a:spLocks noChangeAspect="1"/>
              </p:cNvSpPr>
              <p:nvPr/>
            </p:nvSpPr>
            <p:spPr>
              <a:xfrm>
                <a:off x="5205452" y="3595717"/>
                <a:ext cx="1371600" cy="1231289"/>
              </a:xfrm>
              <a:prstGeom prst="rect">
                <a:avLst/>
              </a:prstGeom>
              <a:solidFill>
                <a:srgbClr val="D4B34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p:cNvSpPr/>
              <p:nvPr/>
            </p:nvSpPr>
            <p:spPr>
              <a:xfrm>
                <a:off x="5205452" y="2928205"/>
                <a:ext cx="1371600" cy="667512"/>
              </a:xfrm>
              <a:prstGeom prst="rect">
                <a:avLst/>
              </a:prstGeom>
              <a:solidFill>
                <a:srgbClr val="D4B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p:cNvSpPr txBox="1"/>
              <p:nvPr/>
            </p:nvSpPr>
            <p:spPr>
              <a:xfrm>
                <a:off x="5189451" y="3737566"/>
                <a:ext cx="1383421" cy="812857"/>
              </a:xfrm>
              <a:prstGeom prst="rect">
                <a:avLst/>
              </a:prstGeom>
              <a:noFill/>
            </p:spPr>
            <p:txBody>
              <a:bodyPr wrap="square" rtlCol="0">
                <a:spAutoFit/>
              </a:bodyPr>
              <a:lstStyle/>
              <a:p>
                <a:pPr algn="ctr">
                  <a:buSzPts val="1000"/>
                  <a:tabLst>
                    <a:tab pos="342900" algn="l"/>
                  </a:tabLst>
                </a:pPr>
                <a:r>
                  <a:rPr lang="en-US" sz="1100" dirty="0">
                    <a:solidFill>
                      <a:srgbClr val="000000"/>
                    </a:solidFill>
                    <a:latin typeface="Calibri" panose="020F0502020204030204" pitchFamily="34" charset="0"/>
                    <a:ea typeface="Times New Roman" panose="02020603050405020304" pitchFamily="18" charset="0"/>
                  </a:rPr>
                  <a:t>Improve the </a:t>
                </a:r>
                <a:br>
                  <a:rPr lang="en-US" sz="1100" dirty="0">
                    <a:solidFill>
                      <a:srgbClr val="000000"/>
                    </a:solidFill>
                    <a:latin typeface="Calibri" panose="020F0502020204030204" pitchFamily="34" charset="0"/>
                    <a:ea typeface="Times New Roman" panose="02020603050405020304" pitchFamily="18" charset="0"/>
                  </a:rPr>
                </a:br>
                <a:r>
                  <a:rPr lang="en-US" sz="1100" dirty="0">
                    <a:solidFill>
                      <a:srgbClr val="000000"/>
                    </a:solidFill>
                    <a:latin typeface="Calibri" panose="020F0502020204030204" pitchFamily="34" charset="0"/>
                    <a:ea typeface="Times New Roman" panose="02020603050405020304" pitchFamily="18" charset="0"/>
                  </a:rPr>
                  <a:t>safety </a:t>
                </a:r>
                <a:r>
                  <a:rPr lang="en-US" sz="1100">
                    <a:solidFill>
                      <a:srgbClr val="000000"/>
                    </a:solidFill>
                    <a:latin typeface="Calibri" panose="020F0502020204030204" pitchFamily="34" charset="0"/>
                    <a:ea typeface="Times New Roman" panose="02020603050405020304" pitchFamily="18" charset="0"/>
                  </a:rPr>
                  <a:t>of mobility </a:t>
                </a:r>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a:t>
                </a:r>
                <a:r>
                  <a:rPr lang="en-US" sz="1100" dirty="0">
                    <a:solidFill>
                      <a:srgbClr val="000000"/>
                    </a:solidFill>
                    <a:latin typeface="Calibri" panose="020F0502020204030204" pitchFamily="34" charset="0"/>
                    <a:ea typeface="Times New Roman" panose="02020603050405020304" pitchFamily="18" charset="0"/>
                  </a:rPr>
                  <a:t>SDG target </a:t>
                </a:r>
                <a:r>
                  <a:rPr lang="en-US" sz="1100">
                    <a:solidFill>
                      <a:srgbClr val="000000"/>
                    </a:solidFill>
                    <a:latin typeface="Calibri" panose="020F0502020204030204" pitchFamily="34" charset="0"/>
                    <a:ea typeface="Times New Roman" panose="02020603050405020304" pitchFamily="18" charset="0"/>
                  </a:rPr>
                  <a:t>3.6 </a:t>
                </a:r>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on </a:t>
                </a:r>
                <a:r>
                  <a:rPr lang="en-US" sz="1100" dirty="0">
                    <a:solidFill>
                      <a:srgbClr val="000000"/>
                    </a:solidFill>
                    <a:latin typeface="Calibri" panose="020F0502020204030204" pitchFamily="34" charset="0"/>
                    <a:ea typeface="Times New Roman" panose="02020603050405020304" pitchFamily="18" charset="0"/>
                  </a:rPr>
                  <a:t>road safety) </a:t>
                </a:r>
              </a:p>
            </p:txBody>
          </p:sp>
          <p:sp>
            <p:nvSpPr>
              <p:cNvPr id="36" name="TextBox 35"/>
              <p:cNvSpPr txBox="1"/>
              <p:nvPr/>
            </p:nvSpPr>
            <p:spPr>
              <a:xfrm>
                <a:off x="5278855" y="3095692"/>
                <a:ext cx="1204614" cy="369332"/>
              </a:xfrm>
              <a:prstGeom prst="rect">
                <a:avLst/>
              </a:prstGeom>
              <a:noFill/>
            </p:spPr>
            <p:txBody>
              <a:bodyPr wrap="square" rtlCol="0">
                <a:spAutoFit/>
              </a:bodyPr>
              <a:lstStyle/>
              <a:p>
                <a:pPr algn="ctr"/>
                <a:r>
                  <a:rPr lang="en-GB" sz="1200" b="1" dirty="0">
                    <a:solidFill>
                      <a:schemeClr val="bg1"/>
                    </a:solidFill>
                  </a:rPr>
                  <a:t>SAFETY</a:t>
                </a:r>
                <a:endParaRPr lang="en-US" sz="1200" b="1" dirty="0">
                  <a:solidFill>
                    <a:schemeClr val="bg1"/>
                  </a:solidFill>
                </a:endParaRPr>
              </a:p>
            </p:txBody>
          </p:sp>
        </p:grpSp>
        <p:grpSp>
          <p:nvGrpSpPr>
            <p:cNvPr id="7" name="Group 6"/>
            <p:cNvGrpSpPr/>
            <p:nvPr/>
          </p:nvGrpSpPr>
          <p:grpSpPr>
            <a:xfrm>
              <a:off x="1349785" y="3044389"/>
              <a:ext cx="1445936" cy="1392176"/>
              <a:chOff x="457202" y="3320253"/>
              <a:chExt cx="1371600" cy="1856235"/>
            </a:xfrm>
          </p:grpSpPr>
          <p:sp>
            <p:nvSpPr>
              <p:cNvPr id="47" name="Rectangle 46"/>
              <p:cNvSpPr>
                <a:spLocks noChangeAspect="1"/>
              </p:cNvSpPr>
              <p:nvPr/>
            </p:nvSpPr>
            <p:spPr>
              <a:xfrm>
                <a:off x="457202" y="3957658"/>
                <a:ext cx="1371600" cy="1218830"/>
              </a:xfrm>
              <a:prstGeom prst="rect">
                <a:avLst/>
              </a:prstGeom>
              <a:solidFill>
                <a:srgbClr val="1B4683">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p:cNvSpPr txBox="1"/>
              <p:nvPr/>
            </p:nvSpPr>
            <p:spPr>
              <a:xfrm>
                <a:off x="457202" y="4109754"/>
                <a:ext cx="1368046" cy="634029"/>
              </a:xfrm>
              <a:prstGeom prst="rect">
                <a:avLst/>
              </a:prstGeom>
              <a:noFill/>
            </p:spPr>
            <p:txBody>
              <a:bodyPr wrap="square" rtlCol="0">
                <a:spAutoFit/>
              </a:bodyPr>
              <a:lstStyle/>
              <a:p>
                <a:pPr algn="ctr">
                  <a:buSzPts val="1000"/>
                  <a:tabLst>
                    <a:tab pos="342900" algn="l"/>
                  </a:tabLst>
                </a:pPr>
                <a:r>
                  <a:rPr lang="en-US" sz="1100" dirty="0">
                    <a:solidFill>
                      <a:srgbClr val="000000"/>
                    </a:solidFill>
                    <a:latin typeface="Calibri" panose="020F0502020204030204" pitchFamily="34" charset="0"/>
                    <a:ea typeface="Times New Roman" panose="02020603050405020304" pitchFamily="18" charset="0"/>
                  </a:rPr>
                  <a:t>Secure access for all to economic and social opportunities</a:t>
                </a:r>
              </a:p>
            </p:txBody>
          </p:sp>
          <p:sp>
            <p:nvSpPr>
              <p:cNvPr id="9" name="Rectangle 8"/>
              <p:cNvSpPr>
                <a:spLocks noChangeAspect="1"/>
              </p:cNvSpPr>
              <p:nvPr/>
            </p:nvSpPr>
            <p:spPr>
              <a:xfrm>
                <a:off x="457202" y="3320253"/>
                <a:ext cx="1371600" cy="662677"/>
              </a:xfrm>
              <a:prstGeom prst="rect">
                <a:avLst/>
              </a:prstGeom>
              <a:solidFill>
                <a:srgbClr val="1B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p:cNvSpPr txBox="1"/>
              <p:nvPr/>
            </p:nvSpPr>
            <p:spPr>
              <a:xfrm>
                <a:off x="464844" y="3422126"/>
                <a:ext cx="1363958" cy="566309"/>
              </a:xfrm>
              <a:prstGeom prst="rect">
                <a:avLst/>
              </a:prstGeom>
              <a:noFill/>
            </p:spPr>
            <p:txBody>
              <a:bodyPr wrap="square" rtlCol="0">
                <a:spAutoFit/>
              </a:bodyPr>
              <a:lstStyle/>
              <a:p>
                <a:pPr algn="ctr">
                  <a:lnSpc>
                    <a:spcPct val="90000"/>
                  </a:lnSpc>
                </a:pPr>
                <a:r>
                  <a:rPr lang="en-GB" sz="1200" b="1" dirty="0">
                    <a:solidFill>
                      <a:schemeClr val="bg1"/>
                    </a:solidFill>
                  </a:rPr>
                  <a:t>ACCESS </a:t>
                </a:r>
                <a:br>
                  <a:rPr lang="en-GB" sz="1200" b="1" dirty="0">
                    <a:solidFill>
                      <a:schemeClr val="bg1"/>
                    </a:solidFill>
                  </a:rPr>
                </a:br>
                <a:r>
                  <a:rPr lang="en-GB" sz="1200" b="1" dirty="0">
                    <a:solidFill>
                      <a:schemeClr val="bg1"/>
                    </a:solidFill>
                  </a:rPr>
                  <a:t>FOR ALL</a:t>
                </a:r>
                <a:endParaRPr lang="en-US" sz="1200" b="1" dirty="0">
                  <a:solidFill>
                    <a:schemeClr val="bg1"/>
                  </a:solidFill>
                </a:endParaRPr>
              </a:p>
            </p:txBody>
          </p:sp>
        </p:grpSp>
        <p:grpSp>
          <p:nvGrpSpPr>
            <p:cNvPr id="24" name="Group 23"/>
            <p:cNvGrpSpPr/>
            <p:nvPr/>
          </p:nvGrpSpPr>
          <p:grpSpPr>
            <a:xfrm>
              <a:off x="3231133" y="3042349"/>
              <a:ext cx="1456238" cy="1394216"/>
              <a:chOff x="3252287" y="2968051"/>
              <a:chExt cx="1381372" cy="1858955"/>
            </a:xfrm>
          </p:grpSpPr>
          <p:sp>
            <p:nvSpPr>
              <p:cNvPr id="48" name="Rectangle 47"/>
              <p:cNvSpPr>
                <a:spLocks noChangeAspect="1"/>
              </p:cNvSpPr>
              <p:nvPr/>
            </p:nvSpPr>
            <p:spPr>
              <a:xfrm>
                <a:off x="3262058" y="3635564"/>
                <a:ext cx="1371600" cy="1191442"/>
              </a:xfrm>
              <a:prstGeom prst="rect">
                <a:avLst/>
              </a:prstGeom>
              <a:solidFill>
                <a:srgbClr val="006EBA">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Rectangle 43"/>
              <p:cNvSpPr>
                <a:spLocks/>
              </p:cNvSpPr>
              <p:nvPr/>
            </p:nvSpPr>
            <p:spPr>
              <a:xfrm>
                <a:off x="3262058" y="2968051"/>
                <a:ext cx="1371600" cy="667512"/>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5AFE5"/>
                  </a:solidFill>
                </a:endParaRPr>
              </a:p>
            </p:txBody>
          </p:sp>
          <p:sp>
            <p:nvSpPr>
              <p:cNvPr id="3" name="TextBox 2"/>
              <p:cNvSpPr txBox="1">
                <a:spLocks noChangeAspect="1"/>
              </p:cNvSpPr>
              <p:nvPr/>
            </p:nvSpPr>
            <p:spPr>
              <a:xfrm>
                <a:off x="3336012" y="3820122"/>
                <a:ext cx="1213922" cy="812857"/>
              </a:xfrm>
              <a:prstGeom prst="rect">
                <a:avLst/>
              </a:prstGeom>
              <a:noFill/>
            </p:spPr>
            <p:txBody>
              <a:bodyPr wrap="square" rtlCol="0">
                <a:spAutoFit/>
              </a:bodyPr>
              <a:lstStyle/>
              <a:p>
                <a:pPr algn="ctr">
                  <a:buSzPts val="1000"/>
                  <a:tabLst>
                    <a:tab pos="342900" algn="l"/>
                  </a:tabLst>
                </a:pPr>
                <a:r>
                  <a:rPr lang="en-US" sz="1100" dirty="0">
                    <a:solidFill>
                      <a:srgbClr val="000000"/>
                    </a:solidFill>
                    <a:latin typeface="Calibri" panose="020F0502020204030204" pitchFamily="34" charset="0"/>
                    <a:ea typeface="Times New Roman" panose="02020603050405020304" pitchFamily="18" charset="0"/>
                  </a:rPr>
                  <a:t>Increase the efficiency of transport systems </a:t>
                </a:r>
                <a:r>
                  <a:rPr lang="en-US" sz="1100">
                    <a:solidFill>
                      <a:srgbClr val="000000"/>
                    </a:solidFill>
                    <a:latin typeface="Calibri" panose="020F0502020204030204" pitchFamily="34" charset="0"/>
                    <a:ea typeface="Times New Roman" panose="02020603050405020304" pitchFamily="18" charset="0"/>
                  </a:rPr>
                  <a:t>and services</a:t>
                </a:r>
                <a:endParaRPr lang="en-US" sz="1100" dirty="0">
                  <a:solidFill>
                    <a:srgbClr val="000000"/>
                  </a:solidFill>
                  <a:latin typeface="Calibri" panose="020F0502020204030204" pitchFamily="34" charset="0"/>
                  <a:ea typeface="Times New Roman" panose="02020603050405020304" pitchFamily="18" charset="0"/>
                </a:endParaRPr>
              </a:p>
            </p:txBody>
          </p:sp>
          <p:sp>
            <p:nvSpPr>
              <p:cNvPr id="37" name="TextBox 36"/>
              <p:cNvSpPr txBox="1"/>
              <p:nvPr/>
            </p:nvSpPr>
            <p:spPr>
              <a:xfrm>
                <a:off x="3252287" y="3132530"/>
                <a:ext cx="1381372" cy="369332"/>
              </a:xfrm>
              <a:prstGeom prst="rect">
                <a:avLst/>
              </a:prstGeom>
              <a:noFill/>
            </p:spPr>
            <p:txBody>
              <a:bodyPr wrap="square" rtlCol="0">
                <a:spAutoFit/>
              </a:bodyPr>
              <a:lstStyle/>
              <a:p>
                <a:pPr algn="ctr"/>
                <a:r>
                  <a:rPr lang="en-GB" sz="1200" b="1" dirty="0">
                    <a:solidFill>
                      <a:schemeClr val="bg1"/>
                    </a:solidFill>
                  </a:rPr>
                  <a:t>EFFICIENCY</a:t>
                </a:r>
                <a:endParaRPr lang="en-US" sz="1200" b="1" dirty="0">
                  <a:solidFill>
                    <a:schemeClr val="bg1"/>
                  </a:solidFill>
                </a:endParaRPr>
              </a:p>
            </p:txBody>
          </p:sp>
        </p:gr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221" y="1768150"/>
            <a:ext cx="1009795" cy="1009795"/>
          </a:xfrm>
          <a:prstGeom prst="rect">
            <a:avLst/>
          </a:prstGeom>
        </p:spPr>
      </p:pic>
      <p:grpSp>
        <p:nvGrpSpPr>
          <p:cNvPr id="13" name="Group 12"/>
          <p:cNvGrpSpPr/>
          <p:nvPr/>
        </p:nvGrpSpPr>
        <p:grpSpPr>
          <a:xfrm>
            <a:off x="617876" y="1640071"/>
            <a:ext cx="219915" cy="4260144"/>
            <a:chOff x="480072" y="1820616"/>
            <a:chExt cx="266394" cy="3474413"/>
          </a:xfrm>
        </p:grpSpPr>
        <p:sp>
          <p:nvSpPr>
            <p:cNvPr id="55" name="Freeform 54"/>
            <p:cNvSpPr/>
            <p:nvPr/>
          </p:nvSpPr>
          <p:spPr>
            <a:xfrm rot="16200000">
              <a:off x="302960" y="3005614"/>
              <a:ext cx="620617" cy="266394"/>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a:solidFill>
              <a:srgbClr val="25AFE5"/>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1050" b="1" dirty="0">
                  <a:solidFill>
                    <a:schemeClr val="bg1"/>
                  </a:solidFill>
                  <a:latin typeface="Calibri" panose="020F0502020204030204" pitchFamily="34" charset="0"/>
                  <a:ea typeface="Times New Roman" panose="02020603050405020304" pitchFamily="18" charset="0"/>
                </a:rPr>
                <a:t>GOALS</a:t>
              </a:r>
              <a:endParaRPr lang="en-US" sz="1050" dirty="0">
                <a:solidFill>
                  <a:schemeClr val="bg1"/>
                </a:solidFill>
              </a:endParaRPr>
            </a:p>
          </p:txBody>
        </p:sp>
        <p:cxnSp>
          <p:nvCxnSpPr>
            <p:cNvPr id="14" name="Straight Arrow Connector 13"/>
            <p:cNvCxnSpPr/>
            <p:nvPr/>
          </p:nvCxnSpPr>
          <p:spPr>
            <a:xfrm flipV="1">
              <a:off x="642775" y="1820616"/>
              <a:ext cx="0" cy="891540"/>
            </a:xfrm>
            <a:prstGeom prst="straightConnector1">
              <a:avLst/>
            </a:prstGeom>
            <a:ln w="76200">
              <a:solidFill>
                <a:srgbClr val="A8A9A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9198" y="3568367"/>
              <a:ext cx="3578" cy="782537"/>
            </a:xfrm>
            <a:prstGeom prst="straightConnector1">
              <a:avLst/>
            </a:prstGeom>
            <a:ln w="76200">
              <a:solidFill>
                <a:srgbClr val="A8A9AD"/>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rot="16200000">
              <a:off x="183183" y="4731748"/>
              <a:ext cx="860171" cy="266391"/>
            </a:xfrm>
            <a:custGeom>
              <a:avLst/>
              <a:gdLst>
                <a:gd name="connsiteX0" fmla="*/ 0 w 553495"/>
                <a:gd name="connsiteY0" fmla="*/ 0 h 1337480"/>
                <a:gd name="connsiteX1" fmla="*/ 553495 w 553495"/>
                <a:gd name="connsiteY1" fmla="*/ 0 h 1337480"/>
                <a:gd name="connsiteX2" fmla="*/ 553495 w 553495"/>
                <a:gd name="connsiteY2" fmla="*/ 1337480 h 1337480"/>
                <a:gd name="connsiteX3" fmla="*/ 0 w 553495"/>
                <a:gd name="connsiteY3" fmla="*/ 1337480 h 1337480"/>
                <a:gd name="connsiteX4" fmla="*/ 0 w 553495"/>
                <a:gd name="connsiteY4" fmla="*/ 0 h 133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95" h="1337480">
                  <a:moveTo>
                    <a:pt x="0" y="0"/>
                  </a:moveTo>
                  <a:lnTo>
                    <a:pt x="553495" y="0"/>
                  </a:lnTo>
                  <a:lnTo>
                    <a:pt x="553495" y="1337480"/>
                  </a:lnTo>
                  <a:lnTo>
                    <a:pt x="0" y="1337480"/>
                  </a:lnTo>
                  <a:lnTo>
                    <a:pt x="0" y="0"/>
                  </a:lnTo>
                  <a:close/>
                </a:path>
              </a:pathLst>
            </a:custGeom>
            <a:solidFill>
              <a:srgbClr val="25AFE5"/>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algn="ctr" defTabSz="233363">
                <a:lnSpc>
                  <a:spcPct val="90000"/>
                </a:lnSpc>
                <a:spcBef>
                  <a:spcPct val="0"/>
                </a:spcBef>
                <a:spcAft>
                  <a:spcPct val="35000"/>
                </a:spcAft>
              </a:pPr>
              <a:r>
                <a:rPr lang="en-US" sz="1050" b="1" dirty="0">
                  <a:solidFill>
                    <a:schemeClr val="bg1"/>
                  </a:solidFill>
                  <a:latin typeface="Calibri" panose="020F0502020204030204" pitchFamily="34" charset="0"/>
                </a:rPr>
                <a:t>OUTCOMES</a:t>
              </a:r>
              <a:endParaRPr lang="en-US" sz="1050" dirty="0">
                <a:solidFill>
                  <a:schemeClr val="bg1"/>
                </a:solidFill>
              </a:endParaRPr>
            </a:p>
          </p:txBody>
        </p:sp>
      </p:grpSp>
      <p:sp>
        <p:nvSpPr>
          <p:cNvPr id="16" name="Rectangle 15"/>
          <p:cNvSpPr/>
          <p:nvPr/>
        </p:nvSpPr>
        <p:spPr>
          <a:xfrm>
            <a:off x="1357841" y="4852119"/>
            <a:ext cx="7073366" cy="10480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389" y="322628"/>
            <a:ext cx="399557" cy="242048"/>
          </a:xfrm>
          <a:prstGeom prst="rect">
            <a:avLst/>
          </a:prstGeom>
        </p:spPr>
      </p:pic>
    </p:spTree>
    <p:extLst>
      <p:ext uri="{BB962C8B-B14F-4D97-AF65-F5344CB8AC3E}">
        <p14:creationId xmlns:p14="http://schemas.microsoft.com/office/powerpoint/2010/main" val="106000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07" y="198556"/>
            <a:ext cx="7759554" cy="435493"/>
          </a:xfrm>
        </p:spPr>
        <p:txBody>
          <a:bodyPr>
            <a:normAutofit fontScale="90000"/>
          </a:bodyPr>
          <a:lstStyle/>
          <a:p>
            <a:r>
              <a:rPr lang="en-US" b="1" dirty="0"/>
              <a:t>GLOBAL TRACKING </a:t>
            </a:r>
            <a:r>
              <a:rPr lang="en-US" b="1" dirty="0" smtClean="0"/>
              <a:t>FRAMEWORK</a:t>
            </a:r>
            <a:endParaRPr lang="en-US" b="1" dirty="0"/>
          </a:p>
        </p:txBody>
      </p:sp>
      <p:sp>
        <p:nvSpPr>
          <p:cNvPr id="6" name="Slide Number Placeholder 5"/>
          <p:cNvSpPr>
            <a:spLocks noGrp="1"/>
          </p:cNvSpPr>
          <p:nvPr>
            <p:ph type="sldNum" sz="quarter" idx="12"/>
          </p:nvPr>
        </p:nvSpPr>
        <p:spPr/>
        <p:txBody>
          <a:bodyPr/>
          <a:lstStyle/>
          <a:p>
            <a:fld id="{ACF3B966-0486-224C-976D-30CFFE616478}" type="slidenum">
              <a:rPr lang="en-US" smtClean="0"/>
              <a:pPr/>
              <a:t>7</a:t>
            </a:fld>
            <a:endParaRPr lang="en-US" dirty="0"/>
          </a:p>
        </p:txBody>
      </p:sp>
      <p:sp>
        <p:nvSpPr>
          <p:cNvPr id="5" name="TextBox 4"/>
          <p:cNvSpPr txBox="1">
            <a:spLocks/>
          </p:cNvSpPr>
          <p:nvPr/>
        </p:nvSpPr>
        <p:spPr>
          <a:xfrm>
            <a:off x="584043" y="1598789"/>
            <a:ext cx="3279619" cy="3970318"/>
          </a:xfrm>
          <a:prstGeom prst="rect">
            <a:avLst/>
          </a:prstGeom>
          <a:noFill/>
        </p:spPr>
        <p:txBody>
          <a:bodyPr wrap="square" rtlCol="0">
            <a:spAutoFit/>
          </a:bodyPr>
          <a:lstStyle/>
          <a:p>
            <a:pPr marL="257175" indent="-257175">
              <a:buClr>
                <a:srgbClr val="1B4683"/>
              </a:buClr>
              <a:buFont typeface="Wingdings" panose="05000000000000000000" pitchFamily="2" charset="2"/>
              <a:buChar char="§"/>
            </a:pPr>
            <a:r>
              <a:rPr lang="en-US" dirty="0"/>
              <a:t>A </a:t>
            </a:r>
            <a:r>
              <a:rPr lang="en-US" b="1" dirty="0">
                <a:solidFill>
                  <a:srgbClr val="25AFE5"/>
                </a:solidFill>
              </a:rPr>
              <a:t>global tracking framework (GTF) </a:t>
            </a:r>
            <a:r>
              <a:rPr lang="en-US" dirty="0"/>
              <a:t>to measure progress towards the four goals, </a:t>
            </a:r>
            <a:r>
              <a:rPr lang="en-US" b="1" dirty="0">
                <a:solidFill>
                  <a:srgbClr val="25AFE5"/>
                </a:solidFill>
              </a:rPr>
              <a:t>using</a:t>
            </a:r>
            <a:r>
              <a:rPr lang="en-US" dirty="0">
                <a:solidFill>
                  <a:srgbClr val="25AFE5"/>
                </a:solidFill>
              </a:rPr>
              <a:t> </a:t>
            </a:r>
            <a:r>
              <a:rPr lang="en-US" b="1" dirty="0">
                <a:solidFill>
                  <a:srgbClr val="25AFE5"/>
                </a:solidFill>
              </a:rPr>
              <a:t>country-level indicators.</a:t>
            </a:r>
            <a:br>
              <a:rPr lang="en-US" b="1" dirty="0">
                <a:solidFill>
                  <a:srgbClr val="25AFE5"/>
                </a:solidFill>
              </a:rPr>
            </a:br>
            <a:endParaRPr lang="en-US" b="1" dirty="0">
              <a:solidFill>
                <a:srgbClr val="25AFE5"/>
              </a:solidFill>
            </a:endParaRPr>
          </a:p>
          <a:p>
            <a:pPr marL="257175" indent="-257175">
              <a:buClr>
                <a:srgbClr val="1B4683"/>
              </a:buClr>
              <a:buFont typeface="Wingdings" panose="05000000000000000000" pitchFamily="2" charset="2"/>
              <a:buChar char="§"/>
            </a:pPr>
            <a:r>
              <a:rPr lang="en-US" dirty="0"/>
              <a:t>Progress on each goal tracked using one principal, two additional, and other supporting indicators.</a:t>
            </a:r>
            <a:br>
              <a:rPr lang="en-US" dirty="0"/>
            </a:br>
            <a:endParaRPr lang="en-US" dirty="0"/>
          </a:p>
          <a:p>
            <a:pPr marL="257175" indent="-257175">
              <a:buClr>
                <a:srgbClr val="1B4683"/>
              </a:buClr>
              <a:buFont typeface="Wingdings" panose="05000000000000000000" pitchFamily="2" charset="2"/>
              <a:buChar char="§"/>
            </a:pPr>
            <a:r>
              <a:rPr lang="en-US" dirty="0"/>
              <a:t>This GTF to be </a:t>
            </a:r>
            <a:r>
              <a:rPr lang="en-US" b="1" dirty="0">
                <a:solidFill>
                  <a:srgbClr val="25AFE5"/>
                </a:solidFill>
              </a:rPr>
              <a:t>supported by a </a:t>
            </a:r>
            <a:br>
              <a:rPr lang="en-US" b="1" dirty="0">
                <a:solidFill>
                  <a:srgbClr val="25AFE5"/>
                </a:solidFill>
              </a:rPr>
            </a:br>
            <a:r>
              <a:rPr lang="en-US" b="1" dirty="0">
                <a:solidFill>
                  <a:srgbClr val="25AFE5"/>
                </a:solidFill>
              </a:rPr>
              <a:t>partnership</a:t>
            </a:r>
            <a:r>
              <a:rPr lang="en-US" dirty="0">
                <a:solidFill>
                  <a:srgbClr val="25AFE5"/>
                </a:solidFill>
              </a:rPr>
              <a:t> </a:t>
            </a:r>
            <a:r>
              <a:rPr lang="en-US" dirty="0"/>
              <a:t>to develop, collect, and analyze data and indicators.</a:t>
            </a:r>
          </a:p>
        </p:txBody>
      </p:sp>
      <p:pic>
        <p:nvPicPr>
          <p:cNvPr id="3" name="Picture 2"/>
          <p:cNvPicPr>
            <a:picLocks noChangeAspect="1"/>
          </p:cNvPicPr>
          <p:nvPr/>
        </p:nvPicPr>
        <p:blipFill rotWithShape="1">
          <a:blip r:embed="rId2"/>
          <a:srcRect l="848" r="3713"/>
          <a:stretch/>
        </p:blipFill>
        <p:spPr>
          <a:xfrm>
            <a:off x="4276681" y="1598789"/>
            <a:ext cx="2613578" cy="2015949"/>
          </a:xfrm>
          <a:prstGeom prst="rect">
            <a:avLst/>
          </a:prstGeom>
          <a:ln w="3175">
            <a:solidFill>
              <a:srgbClr val="58585A"/>
            </a:solidFill>
          </a:ln>
        </p:spPr>
      </p:pic>
      <p:pic>
        <p:nvPicPr>
          <p:cNvPr id="4" name="Picture 3"/>
          <p:cNvPicPr>
            <a:picLocks noChangeAspect="1"/>
          </p:cNvPicPr>
          <p:nvPr/>
        </p:nvPicPr>
        <p:blipFill>
          <a:blip r:embed="rId3"/>
          <a:stretch>
            <a:fillRect/>
          </a:stretch>
        </p:blipFill>
        <p:spPr>
          <a:xfrm>
            <a:off x="6151857" y="3501849"/>
            <a:ext cx="2763543" cy="2033927"/>
          </a:xfrm>
          <a:prstGeom prst="rect">
            <a:avLst/>
          </a:prstGeom>
          <a:ln w="3175">
            <a:solidFill>
              <a:srgbClr val="58585A"/>
            </a:solid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85" y="276923"/>
            <a:ext cx="380316" cy="357126"/>
          </a:xfrm>
          <a:prstGeom prst="rect">
            <a:avLst/>
          </a:prstGeom>
        </p:spPr>
      </p:pic>
    </p:spTree>
    <p:extLst>
      <p:ext uri="{BB962C8B-B14F-4D97-AF65-F5344CB8AC3E}">
        <p14:creationId xmlns:p14="http://schemas.microsoft.com/office/powerpoint/2010/main" val="1496166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165340"/>
            <a:ext cx="5657850" cy="435493"/>
          </a:xfrm>
        </p:spPr>
        <p:txBody>
          <a:bodyPr>
            <a:normAutofit fontScale="90000"/>
          </a:bodyPr>
          <a:lstStyle/>
          <a:p>
            <a:r>
              <a:rPr lang="en-US" b="1" spc="-8" dirty="0"/>
              <a:t>CALL FOR ACTION</a:t>
            </a:r>
          </a:p>
        </p:txBody>
      </p:sp>
      <p:sp>
        <p:nvSpPr>
          <p:cNvPr id="5" name="Slide Number Placeholder 4"/>
          <p:cNvSpPr>
            <a:spLocks noGrp="1"/>
          </p:cNvSpPr>
          <p:nvPr>
            <p:ph type="sldNum" sz="quarter" idx="12"/>
          </p:nvPr>
        </p:nvSpPr>
        <p:spPr/>
        <p:txBody>
          <a:bodyPr/>
          <a:lstStyle/>
          <a:p>
            <a:fld id="{ACF3B966-0486-224C-976D-30CFFE616478}" type="slidenum">
              <a:rPr lang="en-US" smtClean="0"/>
              <a:pPr/>
              <a:t>8</a:t>
            </a:fld>
            <a:endParaRPr lang="en-US" dirty="0"/>
          </a:p>
        </p:txBody>
      </p:sp>
      <p:sp>
        <p:nvSpPr>
          <p:cNvPr id="6" name="TextBox 5"/>
          <p:cNvSpPr txBox="1"/>
          <p:nvPr/>
        </p:nvSpPr>
        <p:spPr>
          <a:xfrm>
            <a:off x="501981" y="1238586"/>
            <a:ext cx="6025413" cy="307777"/>
          </a:xfrm>
          <a:prstGeom prst="rect">
            <a:avLst/>
          </a:prstGeom>
          <a:noFill/>
        </p:spPr>
        <p:txBody>
          <a:bodyPr wrap="square" rtlCol="0">
            <a:spAutoFit/>
          </a:bodyPr>
          <a:lstStyle/>
          <a:p>
            <a:pPr>
              <a:buSzPts val="1000"/>
              <a:tabLst>
                <a:tab pos="342900" algn="l"/>
              </a:tabLst>
            </a:pPr>
            <a:r>
              <a:rPr lang="en-US" sz="1400" b="1" dirty="0">
                <a:ea typeface="Times New Roman" panose="02020603050405020304" pitchFamily="18" charset="0"/>
              </a:rPr>
              <a:t>Many actors have made voluntary financial and operational commitments</a:t>
            </a:r>
            <a:r>
              <a:rPr lang="en-US" sz="1400" dirty="0"/>
              <a:t>:</a:t>
            </a:r>
            <a:endParaRPr lang="en-US" sz="1400" dirty="0">
              <a:ea typeface="Calibri" panose="020F0502020204030204" pitchFamily="34" charset="0"/>
            </a:endParaRPr>
          </a:p>
        </p:txBody>
      </p:sp>
      <p:sp>
        <p:nvSpPr>
          <p:cNvPr id="7" name="TextBox 6"/>
          <p:cNvSpPr txBox="1"/>
          <p:nvPr/>
        </p:nvSpPr>
        <p:spPr>
          <a:xfrm>
            <a:off x="464344" y="3640212"/>
            <a:ext cx="5651518" cy="300082"/>
          </a:xfrm>
          <a:prstGeom prst="rect">
            <a:avLst/>
          </a:prstGeom>
          <a:noFill/>
        </p:spPr>
        <p:txBody>
          <a:bodyPr wrap="square" rtlCol="0">
            <a:spAutoFit/>
          </a:bodyPr>
          <a:lstStyle/>
          <a:p>
            <a:r>
              <a:rPr lang="en-US" sz="1350" b="1" dirty="0">
                <a:solidFill>
                  <a:srgbClr val="25AFE5"/>
                </a:solidFill>
                <a:ea typeface="Times New Roman" panose="02020603050405020304" pitchFamily="18" charset="0"/>
              </a:rPr>
              <a:t>Transforming the world’s mobility requires more</a:t>
            </a:r>
            <a:r>
              <a:rPr lang="en-US" sz="1350" dirty="0">
                <a:solidFill>
                  <a:srgbClr val="25AFE5"/>
                </a:solidFill>
                <a:ea typeface="Times New Roman" panose="02020603050405020304" pitchFamily="18" charset="0"/>
              </a:rPr>
              <a:t>. </a:t>
            </a:r>
            <a:r>
              <a:rPr lang="en-US" sz="1350" dirty="0">
                <a:ea typeface="Times New Roman" panose="02020603050405020304" pitchFamily="18" charset="0"/>
              </a:rPr>
              <a:t>We need:</a:t>
            </a:r>
          </a:p>
        </p:txBody>
      </p:sp>
      <p:grpSp>
        <p:nvGrpSpPr>
          <p:cNvPr id="24" name="Group 23"/>
          <p:cNvGrpSpPr/>
          <p:nvPr/>
        </p:nvGrpSpPr>
        <p:grpSpPr>
          <a:xfrm>
            <a:off x="567006" y="1878291"/>
            <a:ext cx="1299874" cy="1358176"/>
            <a:chOff x="851005" y="1730243"/>
            <a:chExt cx="1529860" cy="1810902"/>
          </a:xfrm>
        </p:grpSpPr>
        <p:sp>
          <p:nvSpPr>
            <p:cNvPr id="10" name="TextBox 9"/>
            <p:cNvSpPr txBox="1"/>
            <p:nvPr/>
          </p:nvSpPr>
          <p:spPr>
            <a:xfrm>
              <a:off x="851005" y="1977639"/>
              <a:ext cx="1529860" cy="1563506"/>
            </a:xfrm>
            <a:prstGeom prst="rect">
              <a:avLst/>
            </a:prstGeom>
            <a:solidFill>
              <a:schemeClr val="bg1">
                <a:lumMod val="85000"/>
              </a:schemeClr>
            </a:solidFill>
          </p:spPr>
          <p:txBody>
            <a:bodyPr wrap="square" rtlCol="0">
              <a:spAutoFit/>
            </a:bodyPr>
            <a:lstStyle/>
            <a:p>
              <a:pPr algn="ctr">
                <a:lnSpc>
                  <a:spcPct val="90000"/>
                </a:lnSpc>
              </a:pPr>
              <a:r>
                <a:rPr lang="en-US" sz="900" dirty="0"/>
                <a:t> </a:t>
              </a:r>
            </a:p>
            <a:p>
              <a:pPr algn="ctr">
                <a:lnSpc>
                  <a:spcPct val="90000"/>
                </a:lnSpc>
              </a:pPr>
              <a:r>
                <a:rPr lang="en-US" sz="2250" b="1" dirty="0">
                  <a:solidFill>
                    <a:srgbClr val="1B4683"/>
                  </a:solidFill>
                </a:rPr>
                <a:t>&gt;70%</a:t>
              </a:r>
              <a:r>
                <a:rPr lang="en-US" sz="2400" b="1" dirty="0">
                  <a:solidFill>
                    <a:srgbClr val="1B4683"/>
                  </a:solidFill>
                </a:rPr>
                <a:t> </a:t>
              </a:r>
            </a:p>
            <a:p>
              <a:pPr algn="ctr">
                <a:lnSpc>
                  <a:spcPct val="90000"/>
                </a:lnSpc>
              </a:pPr>
              <a:r>
                <a:rPr lang="en-US" sz="900" dirty="0"/>
                <a:t>countries are targeting transport</a:t>
              </a:r>
              <a:br>
                <a:rPr lang="en-US" sz="900" dirty="0"/>
              </a:br>
              <a:r>
                <a:rPr lang="en-US" sz="900" dirty="0"/>
                <a:t> in their </a:t>
              </a:r>
              <a:br>
                <a:rPr lang="en-US" sz="900" dirty="0"/>
              </a:br>
              <a:r>
                <a:rPr lang="en-US" sz="900" dirty="0"/>
                <a:t>NDCs</a:t>
              </a:r>
              <a:endParaRPr lang="en-US" sz="1500" dirty="0"/>
            </a:p>
            <a:p>
              <a:pPr algn="ctr">
                <a:lnSpc>
                  <a:spcPct val="90000"/>
                </a:lnSpc>
              </a:pPr>
              <a:endParaRPr lang="en-US" sz="900" dirty="0"/>
            </a:p>
          </p:txBody>
        </p:sp>
        <p:sp>
          <p:nvSpPr>
            <p:cNvPr id="11" name="TextBox 10"/>
            <p:cNvSpPr txBox="1"/>
            <p:nvPr/>
          </p:nvSpPr>
          <p:spPr>
            <a:xfrm>
              <a:off x="852726" y="1730243"/>
              <a:ext cx="1528139" cy="369332"/>
            </a:xfrm>
            <a:prstGeom prst="rect">
              <a:avLst/>
            </a:prstGeom>
            <a:solidFill>
              <a:srgbClr val="25AFE5"/>
            </a:solidFill>
          </p:spPr>
          <p:txBody>
            <a:bodyPr wrap="square" rtlCol="0">
              <a:spAutoFit/>
            </a:bodyPr>
            <a:lstStyle/>
            <a:p>
              <a:pPr algn="ctr"/>
              <a:r>
                <a:rPr lang="en-US" sz="1200" b="1" dirty="0">
                  <a:solidFill>
                    <a:schemeClr val="bg1"/>
                  </a:solidFill>
                </a:rPr>
                <a:t>COUNTRIES</a:t>
              </a:r>
            </a:p>
          </p:txBody>
        </p:sp>
      </p:grpSp>
      <p:grpSp>
        <p:nvGrpSpPr>
          <p:cNvPr id="23" name="Group 22"/>
          <p:cNvGrpSpPr/>
          <p:nvPr/>
        </p:nvGrpSpPr>
        <p:grpSpPr>
          <a:xfrm>
            <a:off x="2096014" y="1872669"/>
            <a:ext cx="1298411" cy="1336326"/>
            <a:chOff x="2633242" y="1722748"/>
            <a:chExt cx="1528139" cy="1781767"/>
          </a:xfrm>
        </p:grpSpPr>
        <p:sp>
          <p:nvSpPr>
            <p:cNvPr id="12" name="TextBox 11"/>
            <p:cNvSpPr txBox="1"/>
            <p:nvPr/>
          </p:nvSpPr>
          <p:spPr>
            <a:xfrm>
              <a:off x="2633242" y="1984099"/>
              <a:ext cx="1528139" cy="1520416"/>
            </a:xfrm>
            <a:prstGeom prst="rect">
              <a:avLst/>
            </a:prstGeom>
            <a:solidFill>
              <a:schemeClr val="bg1">
                <a:lumMod val="85000"/>
              </a:schemeClr>
            </a:solidFill>
          </p:spPr>
          <p:txBody>
            <a:bodyPr wrap="square" rtlCol="0">
              <a:spAutoFit/>
            </a:bodyPr>
            <a:lstStyle/>
            <a:p>
              <a:pPr algn="ctr">
                <a:lnSpc>
                  <a:spcPct val="80000"/>
                </a:lnSpc>
              </a:pPr>
              <a:endParaRPr lang="en-US" sz="750" b="1" dirty="0">
                <a:solidFill>
                  <a:srgbClr val="1B4683"/>
                </a:solidFill>
              </a:endParaRPr>
            </a:p>
            <a:p>
              <a:pPr algn="ctr">
                <a:lnSpc>
                  <a:spcPct val="80000"/>
                </a:lnSpc>
              </a:pPr>
              <a:r>
                <a:rPr lang="en-US" sz="2400" b="1" dirty="0">
                  <a:solidFill>
                    <a:srgbClr val="1B4683"/>
                  </a:solidFill>
                </a:rPr>
                <a:t>&gt;80</a:t>
              </a:r>
              <a:r>
                <a:rPr lang="en-US" sz="2700" b="1" dirty="0">
                  <a:solidFill>
                    <a:srgbClr val="1B4683"/>
                  </a:solidFill>
                </a:rPr>
                <a:t> </a:t>
              </a:r>
            </a:p>
            <a:p>
              <a:pPr algn="ctr">
                <a:lnSpc>
                  <a:spcPct val="90000"/>
                </a:lnSpc>
                <a:buClr>
                  <a:srgbClr val="58585A"/>
                </a:buClr>
              </a:pPr>
              <a:r>
                <a:rPr lang="en-US" sz="900" dirty="0"/>
                <a:t>cities (affiliated with C40) are tackling climate change and climate risk</a:t>
              </a:r>
            </a:p>
            <a:p>
              <a:pPr algn="ctr">
                <a:lnSpc>
                  <a:spcPct val="90000"/>
                </a:lnSpc>
                <a:buClr>
                  <a:srgbClr val="58585A"/>
                </a:buClr>
              </a:pPr>
              <a:endParaRPr lang="en-US" sz="900" dirty="0"/>
            </a:p>
          </p:txBody>
        </p:sp>
        <p:sp>
          <p:nvSpPr>
            <p:cNvPr id="13" name="TextBox 12"/>
            <p:cNvSpPr txBox="1"/>
            <p:nvPr/>
          </p:nvSpPr>
          <p:spPr>
            <a:xfrm>
              <a:off x="2633242" y="1722748"/>
              <a:ext cx="1528139" cy="369332"/>
            </a:xfrm>
            <a:prstGeom prst="rect">
              <a:avLst/>
            </a:prstGeom>
            <a:solidFill>
              <a:srgbClr val="25AFE5"/>
            </a:solidFill>
          </p:spPr>
          <p:txBody>
            <a:bodyPr wrap="square" rtlCol="0">
              <a:spAutoFit/>
            </a:bodyPr>
            <a:lstStyle/>
            <a:p>
              <a:pPr algn="ctr"/>
              <a:r>
                <a:rPr lang="en-US" sz="1200" b="1" dirty="0">
                  <a:solidFill>
                    <a:schemeClr val="bg1"/>
                  </a:solidFill>
                </a:rPr>
                <a:t>CITIES</a:t>
              </a:r>
            </a:p>
          </p:txBody>
        </p:sp>
      </p:grpSp>
      <p:grpSp>
        <p:nvGrpSpPr>
          <p:cNvPr id="9" name="Group 8"/>
          <p:cNvGrpSpPr/>
          <p:nvPr/>
        </p:nvGrpSpPr>
        <p:grpSpPr>
          <a:xfrm>
            <a:off x="3652090" y="1878291"/>
            <a:ext cx="1421729" cy="1346974"/>
            <a:chOff x="4387331" y="1730243"/>
            <a:chExt cx="1895639" cy="1795965"/>
          </a:xfrm>
        </p:grpSpPr>
        <p:sp>
          <p:nvSpPr>
            <p:cNvPr id="14" name="TextBox 13"/>
            <p:cNvSpPr txBox="1"/>
            <p:nvPr/>
          </p:nvSpPr>
          <p:spPr>
            <a:xfrm>
              <a:off x="4387331" y="1962703"/>
              <a:ext cx="1895639" cy="1563505"/>
            </a:xfrm>
            <a:prstGeom prst="rect">
              <a:avLst/>
            </a:prstGeom>
            <a:solidFill>
              <a:schemeClr val="bg1">
                <a:lumMod val="85000"/>
              </a:schemeClr>
            </a:solidFill>
          </p:spPr>
          <p:txBody>
            <a:bodyPr wrap="square" rtlCol="0">
              <a:spAutoFit/>
            </a:bodyPr>
            <a:lstStyle/>
            <a:p>
              <a:pPr algn="ctr">
                <a:lnSpc>
                  <a:spcPct val="90000"/>
                </a:lnSpc>
              </a:pPr>
              <a:endParaRPr lang="en-US" sz="900" dirty="0"/>
            </a:p>
            <a:p>
              <a:pPr algn="ctr">
                <a:lnSpc>
                  <a:spcPct val="90000"/>
                </a:lnSpc>
              </a:pPr>
              <a:r>
                <a:rPr lang="en-US" sz="2400" b="1" dirty="0">
                  <a:solidFill>
                    <a:srgbClr val="1B4683"/>
                  </a:solidFill>
                </a:rPr>
                <a:t>&gt;260</a:t>
              </a:r>
            </a:p>
            <a:p>
              <a:pPr algn="ctr">
                <a:lnSpc>
                  <a:spcPct val="90000"/>
                </a:lnSpc>
                <a:buClr>
                  <a:srgbClr val="58585A"/>
                </a:buClr>
              </a:pPr>
              <a:r>
                <a:rPr lang="en-US" sz="900" dirty="0"/>
                <a:t>transportation </a:t>
              </a:r>
            </a:p>
            <a:p>
              <a:pPr algn="ctr">
                <a:lnSpc>
                  <a:spcPct val="90000"/>
                </a:lnSpc>
                <a:buClr>
                  <a:srgbClr val="58585A"/>
                </a:buClr>
              </a:pPr>
              <a:r>
                <a:rPr lang="en-US" sz="900" dirty="0"/>
                <a:t>companies pledged </a:t>
              </a:r>
              <a:br>
                <a:rPr lang="en-US" sz="900" dirty="0"/>
              </a:br>
              <a:r>
                <a:rPr lang="en-US" sz="900" dirty="0"/>
                <a:t>to reduce GHG </a:t>
              </a:r>
              <a:br>
                <a:rPr lang="en-US" sz="900" dirty="0"/>
              </a:br>
              <a:r>
                <a:rPr lang="en-US" sz="900" dirty="0"/>
                <a:t>emissions</a:t>
              </a:r>
              <a:br>
                <a:rPr lang="en-US" sz="900" dirty="0"/>
              </a:br>
              <a:endParaRPr lang="en-US" sz="900" dirty="0"/>
            </a:p>
          </p:txBody>
        </p:sp>
        <p:sp>
          <p:nvSpPr>
            <p:cNvPr id="15" name="TextBox 14"/>
            <p:cNvSpPr txBox="1"/>
            <p:nvPr/>
          </p:nvSpPr>
          <p:spPr>
            <a:xfrm>
              <a:off x="4387332" y="1730243"/>
              <a:ext cx="1895638" cy="369332"/>
            </a:xfrm>
            <a:prstGeom prst="rect">
              <a:avLst/>
            </a:prstGeom>
            <a:solidFill>
              <a:srgbClr val="25AFE5"/>
            </a:solidFill>
          </p:spPr>
          <p:txBody>
            <a:bodyPr wrap="square" rtlCol="0">
              <a:spAutoFit/>
            </a:bodyPr>
            <a:lstStyle/>
            <a:p>
              <a:pPr algn="ctr"/>
              <a:r>
                <a:rPr lang="en-US" sz="1200" b="1" dirty="0">
                  <a:solidFill>
                    <a:schemeClr val="bg1"/>
                  </a:solidFill>
                </a:rPr>
                <a:t>PRIVATE SECTOR</a:t>
              </a:r>
            </a:p>
          </p:txBody>
        </p:sp>
      </p:grpSp>
      <p:grpSp>
        <p:nvGrpSpPr>
          <p:cNvPr id="4" name="Group 3"/>
          <p:cNvGrpSpPr/>
          <p:nvPr/>
        </p:nvGrpSpPr>
        <p:grpSpPr>
          <a:xfrm>
            <a:off x="5344882" y="1878291"/>
            <a:ext cx="1319915" cy="1352184"/>
            <a:chOff x="6448335" y="1730243"/>
            <a:chExt cx="1759886" cy="1802912"/>
          </a:xfrm>
        </p:grpSpPr>
        <p:sp>
          <p:nvSpPr>
            <p:cNvPr id="16" name="TextBox 15"/>
            <p:cNvSpPr txBox="1"/>
            <p:nvPr/>
          </p:nvSpPr>
          <p:spPr>
            <a:xfrm>
              <a:off x="6448335" y="1877318"/>
              <a:ext cx="1759886" cy="1655837"/>
            </a:xfrm>
            <a:prstGeom prst="rect">
              <a:avLst/>
            </a:prstGeom>
            <a:solidFill>
              <a:schemeClr val="bg1">
                <a:lumMod val="85000"/>
              </a:schemeClr>
            </a:solidFill>
          </p:spPr>
          <p:txBody>
            <a:bodyPr wrap="square" rtlCol="0">
              <a:spAutoFit/>
            </a:bodyPr>
            <a:lstStyle/>
            <a:p>
              <a:pPr algn="ctr">
                <a:lnSpc>
                  <a:spcPct val="90000"/>
                </a:lnSpc>
              </a:pPr>
              <a:endParaRPr lang="en-US" sz="900" dirty="0"/>
            </a:p>
            <a:p>
              <a:pPr algn="ctr">
                <a:lnSpc>
                  <a:spcPct val="90000"/>
                </a:lnSpc>
              </a:pPr>
              <a:r>
                <a:rPr lang="en-US" sz="2400" b="1" dirty="0">
                  <a:solidFill>
                    <a:srgbClr val="1B4683"/>
                  </a:solidFill>
                </a:rPr>
                <a:t>&gt;$175</a:t>
              </a:r>
              <a:r>
                <a:rPr lang="en-US" sz="900" b="1" dirty="0">
                  <a:solidFill>
                    <a:srgbClr val="1B4683"/>
                  </a:solidFill>
                </a:rPr>
                <a:t> billion </a:t>
              </a:r>
            </a:p>
            <a:p>
              <a:pPr algn="ctr"/>
              <a:r>
                <a:rPr lang="en-US" sz="900" dirty="0"/>
                <a:t>committed in loans </a:t>
              </a:r>
              <a:br>
                <a:rPr lang="en-US" sz="900" dirty="0"/>
              </a:br>
              <a:r>
                <a:rPr lang="en-US" sz="900" dirty="0"/>
                <a:t>and grants for sustainable </a:t>
              </a:r>
              <a:br>
                <a:rPr lang="en-US" sz="900" dirty="0"/>
              </a:br>
              <a:r>
                <a:rPr lang="en-US" sz="900" dirty="0"/>
                <a:t>transport </a:t>
              </a:r>
            </a:p>
            <a:p>
              <a:pPr algn="ctr"/>
              <a:r>
                <a:rPr lang="en-US" sz="900" dirty="0"/>
                <a:t>from 2013 to 2022</a:t>
              </a:r>
            </a:p>
          </p:txBody>
        </p:sp>
        <p:sp>
          <p:nvSpPr>
            <p:cNvPr id="17" name="TextBox 16"/>
            <p:cNvSpPr txBox="1"/>
            <p:nvPr/>
          </p:nvSpPr>
          <p:spPr>
            <a:xfrm>
              <a:off x="6448338" y="1730243"/>
              <a:ext cx="1759883" cy="369332"/>
            </a:xfrm>
            <a:prstGeom prst="rect">
              <a:avLst/>
            </a:prstGeom>
            <a:solidFill>
              <a:srgbClr val="25AFE5"/>
            </a:solidFill>
          </p:spPr>
          <p:txBody>
            <a:bodyPr wrap="square" rtlCol="0">
              <a:spAutoFit/>
            </a:bodyPr>
            <a:lstStyle/>
            <a:p>
              <a:pPr algn="ctr"/>
              <a:r>
                <a:rPr lang="en-US" sz="1200" b="1" dirty="0">
                  <a:solidFill>
                    <a:schemeClr val="bg1"/>
                  </a:solidFill>
                </a:rPr>
                <a:t>MDBs</a:t>
              </a:r>
            </a:p>
          </p:txBody>
        </p:sp>
      </p:grpSp>
      <p:cxnSp>
        <p:nvCxnSpPr>
          <p:cNvPr id="21" name="Straight Connector 20"/>
          <p:cNvCxnSpPr/>
          <p:nvPr/>
        </p:nvCxnSpPr>
        <p:spPr>
          <a:xfrm>
            <a:off x="567006" y="1879206"/>
            <a:ext cx="7750969" cy="0"/>
          </a:xfrm>
          <a:prstGeom prst="line">
            <a:avLst/>
          </a:prstGeom>
          <a:ln w="28575">
            <a:solidFill>
              <a:srgbClr val="25AFE5"/>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88807" y="4051910"/>
            <a:ext cx="3646382" cy="525503"/>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1143725" y="4165851"/>
            <a:ext cx="2667439" cy="300082"/>
          </a:xfrm>
          <a:prstGeom prst="rect">
            <a:avLst/>
          </a:prstGeom>
          <a:noFill/>
        </p:spPr>
        <p:txBody>
          <a:bodyPr wrap="square" rtlCol="0">
            <a:spAutoFit/>
          </a:bodyPr>
          <a:lstStyle/>
          <a:p>
            <a:r>
              <a:rPr lang="en-US" sz="1350" dirty="0"/>
              <a:t>A robust global</a:t>
            </a:r>
            <a:r>
              <a:rPr lang="en-US" sz="1350" dirty="0">
                <a:solidFill>
                  <a:srgbClr val="25AFE5"/>
                </a:solidFill>
              </a:rPr>
              <a:t> </a:t>
            </a:r>
            <a:r>
              <a:rPr lang="en-US" sz="1350" b="1" dirty="0">
                <a:solidFill>
                  <a:schemeClr val="bg1"/>
                </a:solidFill>
                <a:ea typeface="Times New Roman" panose="02020603050405020304" pitchFamily="18" charset="0"/>
              </a:rPr>
              <a:t>vision</a:t>
            </a:r>
            <a:r>
              <a:rPr lang="en-US" sz="1350" b="1" dirty="0">
                <a:solidFill>
                  <a:srgbClr val="25AFE5"/>
                </a:solidFill>
                <a:ea typeface="Times New Roman" panose="02020603050405020304" pitchFamily="18" charset="0"/>
              </a:rPr>
              <a:t> </a:t>
            </a:r>
            <a:r>
              <a:rPr lang="en-US" sz="1350" dirty="0"/>
              <a:t>to guide us</a:t>
            </a:r>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20138" t="22754" r="18451" b="24960"/>
          <a:stretch/>
        </p:blipFill>
        <p:spPr>
          <a:xfrm>
            <a:off x="648607" y="4170852"/>
            <a:ext cx="435317" cy="286392"/>
          </a:xfrm>
          <a:prstGeom prst="rect">
            <a:avLst/>
          </a:prstGeom>
        </p:spPr>
      </p:pic>
      <p:sp>
        <p:nvSpPr>
          <p:cNvPr id="28" name="Rectangle 27"/>
          <p:cNvSpPr/>
          <p:nvPr/>
        </p:nvSpPr>
        <p:spPr>
          <a:xfrm>
            <a:off x="588807" y="4802870"/>
            <a:ext cx="3646382" cy="525503"/>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1113110" y="4802869"/>
            <a:ext cx="2995869" cy="507831"/>
          </a:xfrm>
          <a:prstGeom prst="rect">
            <a:avLst/>
          </a:prstGeom>
          <a:noFill/>
        </p:spPr>
        <p:txBody>
          <a:bodyPr wrap="square" rtlCol="0">
            <a:spAutoFit/>
          </a:bodyPr>
          <a:lstStyle/>
          <a:p>
            <a:pPr>
              <a:buClr>
                <a:srgbClr val="58585A"/>
              </a:buClr>
            </a:pPr>
            <a:r>
              <a:rPr lang="en-US" sz="1350" b="1" dirty="0">
                <a:solidFill>
                  <a:schemeClr val="bg1"/>
                </a:solidFill>
                <a:ea typeface="Times New Roman" panose="02020603050405020304" pitchFamily="18" charset="0"/>
              </a:rPr>
              <a:t>A global tracking framework </a:t>
            </a:r>
            <a:r>
              <a:rPr lang="en-US" sz="1350" dirty="0"/>
              <a:t>to measure progress</a:t>
            </a:r>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t="75151" r="79487"/>
          <a:stretch/>
        </p:blipFill>
        <p:spPr>
          <a:xfrm>
            <a:off x="641340" y="4859552"/>
            <a:ext cx="419229" cy="392415"/>
          </a:xfrm>
          <a:prstGeom prst="rect">
            <a:avLst/>
          </a:prstGeom>
        </p:spPr>
      </p:pic>
      <p:sp>
        <p:nvSpPr>
          <p:cNvPr id="32" name="Rectangle 31"/>
          <p:cNvSpPr/>
          <p:nvPr/>
        </p:nvSpPr>
        <p:spPr>
          <a:xfrm>
            <a:off x="4604369" y="4051910"/>
            <a:ext cx="3616815" cy="525503"/>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5204466" y="4170852"/>
            <a:ext cx="2776167" cy="300082"/>
          </a:xfrm>
          <a:prstGeom prst="rect">
            <a:avLst/>
          </a:prstGeom>
          <a:noFill/>
        </p:spPr>
        <p:txBody>
          <a:bodyPr wrap="square" rtlCol="0">
            <a:spAutoFit/>
          </a:bodyPr>
          <a:lstStyle/>
          <a:p>
            <a:pPr>
              <a:buClr>
                <a:srgbClr val="58585A"/>
              </a:buClr>
            </a:pPr>
            <a:r>
              <a:rPr lang="en-US" sz="1350" dirty="0"/>
              <a:t>Bold and ambitious </a:t>
            </a:r>
            <a:r>
              <a:rPr lang="en-US" sz="1350" b="1" dirty="0">
                <a:solidFill>
                  <a:schemeClr val="bg1"/>
                </a:solidFill>
                <a:ea typeface="Times New Roman" panose="02020603050405020304" pitchFamily="18" charset="0"/>
              </a:rPr>
              <a:t>actions</a:t>
            </a:r>
            <a:endParaRPr lang="en-US" sz="1350" dirty="0"/>
          </a:p>
        </p:txBody>
      </p:sp>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42724" t="40866" r="42574" b="40113"/>
          <a:stretch/>
        </p:blipFill>
        <p:spPr>
          <a:xfrm>
            <a:off x="4706379" y="4120970"/>
            <a:ext cx="399657" cy="410420"/>
          </a:xfrm>
          <a:prstGeom prst="rect">
            <a:avLst/>
          </a:prstGeom>
        </p:spPr>
      </p:pic>
      <p:sp>
        <p:nvSpPr>
          <p:cNvPr id="35" name="Rectangle 34"/>
          <p:cNvSpPr/>
          <p:nvPr/>
        </p:nvSpPr>
        <p:spPr>
          <a:xfrm>
            <a:off x="4604369" y="4776605"/>
            <a:ext cx="3616815" cy="525503"/>
          </a:xfrm>
          <a:prstGeom prst="rect">
            <a:avLst/>
          </a:prstGeom>
          <a:solidFill>
            <a:srgbClr val="25A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p:cNvSpPr txBox="1"/>
          <p:nvPr/>
        </p:nvSpPr>
        <p:spPr>
          <a:xfrm>
            <a:off x="5204465" y="4802870"/>
            <a:ext cx="2910225" cy="507831"/>
          </a:xfrm>
          <a:prstGeom prst="rect">
            <a:avLst/>
          </a:prstGeom>
          <a:noFill/>
        </p:spPr>
        <p:txBody>
          <a:bodyPr wrap="square" rtlCol="0">
            <a:spAutoFit/>
          </a:bodyPr>
          <a:lstStyle/>
          <a:p>
            <a:pPr>
              <a:buClr>
                <a:srgbClr val="58585A"/>
              </a:buClr>
            </a:pPr>
            <a:r>
              <a:rPr lang="en-US" sz="1350" dirty="0"/>
              <a:t>Strengthen global </a:t>
            </a:r>
            <a:r>
              <a:rPr lang="en-US" sz="1350" b="1" dirty="0">
                <a:solidFill>
                  <a:schemeClr val="bg1"/>
                </a:solidFill>
                <a:ea typeface="Times New Roman" panose="02020603050405020304" pitchFamily="18" charset="0"/>
              </a:rPr>
              <a:t>coalitions</a:t>
            </a:r>
            <a:r>
              <a:rPr lang="en-US" sz="1350" dirty="0"/>
              <a:t> to carry the agenda forward</a:t>
            </a:r>
          </a:p>
        </p:txBody>
      </p:sp>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l="23189" t="24762" r="23823" b="23636"/>
          <a:stretch/>
        </p:blipFill>
        <p:spPr>
          <a:xfrm>
            <a:off x="4702895" y="4895338"/>
            <a:ext cx="403044" cy="311557"/>
          </a:xfrm>
          <a:prstGeom prst="rect">
            <a:avLst/>
          </a:prstGeom>
        </p:spPr>
      </p:pic>
      <p:grpSp>
        <p:nvGrpSpPr>
          <p:cNvPr id="30" name="Group 29"/>
          <p:cNvGrpSpPr/>
          <p:nvPr/>
        </p:nvGrpSpPr>
        <p:grpSpPr>
          <a:xfrm>
            <a:off x="6908587" y="1888096"/>
            <a:ext cx="1409388" cy="1327128"/>
            <a:chOff x="9103141" y="1743317"/>
            <a:chExt cx="1723137" cy="1746607"/>
          </a:xfrm>
        </p:grpSpPr>
        <p:sp>
          <p:nvSpPr>
            <p:cNvPr id="18" name="TextBox 17"/>
            <p:cNvSpPr txBox="1"/>
            <p:nvPr/>
          </p:nvSpPr>
          <p:spPr>
            <a:xfrm>
              <a:off x="9103141" y="1928422"/>
              <a:ext cx="1723137" cy="1561502"/>
            </a:xfrm>
            <a:prstGeom prst="rect">
              <a:avLst/>
            </a:prstGeom>
            <a:solidFill>
              <a:schemeClr val="bg1">
                <a:lumMod val="85000"/>
              </a:schemeClr>
            </a:solidFill>
            <a:ln>
              <a:noFill/>
            </a:ln>
          </p:spPr>
          <p:txBody>
            <a:bodyPr wrap="square" rtlCol="0">
              <a:spAutoFit/>
            </a:bodyPr>
            <a:lstStyle/>
            <a:p>
              <a:pPr algn="ctr"/>
              <a:endParaRPr lang="en-US" sz="900" dirty="0"/>
            </a:p>
            <a:p>
              <a:pPr algn="ctr">
                <a:lnSpc>
                  <a:spcPct val="90000"/>
                </a:lnSpc>
              </a:pPr>
              <a:r>
                <a:rPr lang="en-US" sz="2400" b="1" dirty="0">
                  <a:solidFill>
                    <a:srgbClr val="1B4683"/>
                  </a:solidFill>
                </a:rPr>
                <a:t>15 </a:t>
              </a:r>
            </a:p>
            <a:p>
              <a:pPr algn="ctr">
                <a:lnSpc>
                  <a:spcPct val="90000"/>
                </a:lnSpc>
              </a:pPr>
              <a:r>
                <a:rPr lang="en-US" sz="900" dirty="0"/>
                <a:t>initiatives have committed to reducing carbon footprint across transport modes</a:t>
              </a:r>
              <a:r>
                <a:rPr lang="en-US" sz="450" dirty="0"/>
                <a:t/>
              </a:r>
              <a:br>
                <a:rPr lang="en-US" sz="450" dirty="0"/>
              </a:br>
              <a:endParaRPr lang="en-US" sz="900" dirty="0"/>
            </a:p>
          </p:txBody>
        </p:sp>
        <p:sp>
          <p:nvSpPr>
            <p:cNvPr id="19" name="TextBox 18"/>
            <p:cNvSpPr txBox="1"/>
            <p:nvPr/>
          </p:nvSpPr>
          <p:spPr>
            <a:xfrm>
              <a:off x="9103141" y="1743317"/>
              <a:ext cx="1723137" cy="607588"/>
            </a:xfrm>
            <a:prstGeom prst="rect">
              <a:avLst/>
            </a:prstGeom>
            <a:solidFill>
              <a:srgbClr val="25AFE5"/>
            </a:solidFill>
          </p:spPr>
          <p:txBody>
            <a:bodyPr wrap="square" rtlCol="0">
              <a:spAutoFit/>
            </a:bodyPr>
            <a:lstStyle/>
            <a:p>
              <a:pPr algn="ctr"/>
              <a:r>
                <a:rPr lang="en-US" sz="1200" b="1" dirty="0">
                  <a:solidFill>
                    <a:schemeClr val="bg1"/>
                  </a:solidFill>
                </a:rPr>
                <a:t>LPAA/CIVIL SOCIETY</a:t>
              </a:r>
            </a:p>
          </p:txBody>
        </p:sp>
      </p:grpSp>
    </p:spTree>
    <p:extLst>
      <p:ext uri="{BB962C8B-B14F-4D97-AF65-F5344CB8AC3E}">
        <p14:creationId xmlns:p14="http://schemas.microsoft.com/office/powerpoint/2010/main" val="61736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8" y="469123"/>
            <a:ext cx="7800727" cy="363924"/>
          </a:xfrm>
        </p:spPr>
        <p:txBody>
          <a:bodyPr>
            <a:normAutofit fontScale="90000"/>
          </a:bodyPr>
          <a:lstStyle/>
          <a:p>
            <a:r>
              <a:rPr lang="en-US" b="1" dirty="0" smtClean="0"/>
              <a:t>BOLD AND AMBITIOUS ACTIONS</a:t>
            </a:r>
            <a:endParaRPr lang="en-US" b="1" dirty="0"/>
          </a:p>
        </p:txBody>
      </p:sp>
      <p:sp>
        <p:nvSpPr>
          <p:cNvPr id="3" name="Content Placeholder 2"/>
          <p:cNvSpPr>
            <a:spLocks noGrp="1"/>
          </p:cNvSpPr>
          <p:nvPr>
            <p:ph sz="half" idx="1"/>
          </p:nvPr>
        </p:nvSpPr>
        <p:spPr>
          <a:xfrm>
            <a:off x="708139" y="3732124"/>
            <a:ext cx="3599122" cy="1728518"/>
          </a:xfrm>
        </p:spPr>
        <p:txBody>
          <a:bodyPr>
            <a:noAutofit/>
          </a:bodyPr>
          <a:lstStyle/>
          <a:p>
            <a:pPr marL="214313" indent="-214313">
              <a:buClr>
                <a:srgbClr val="58585A"/>
              </a:buClr>
              <a:buFont typeface="LucidaGrande" charset="0"/>
              <a:buChar char="■"/>
            </a:pPr>
            <a:r>
              <a:rPr lang="en-US" sz="1600" b="1" dirty="0"/>
              <a:t>Dedicated funding for sustainable mobility </a:t>
            </a:r>
            <a:r>
              <a:rPr lang="en-US" sz="1600" dirty="0"/>
              <a:t>in the Green Climate and Climate Investment </a:t>
            </a:r>
            <a:r>
              <a:rPr lang="en-US" sz="1600" dirty="0" smtClean="0"/>
              <a:t>funds</a:t>
            </a:r>
          </a:p>
          <a:p>
            <a:pPr marL="214313" indent="-214313">
              <a:buClr>
                <a:srgbClr val="58585A"/>
              </a:buClr>
              <a:buFont typeface="LucidaGrande" charset="0"/>
              <a:buChar char="■"/>
            </a:pPr>
            <a:r>
              <a:rPr lang="en-US" sz="1600" b="1" dirty="0" smtClean="0"/>
              <a:t>Rebalance urban public space </a:t>
            </a:r>
            <a:r>
              <a:rPr lang="en-US" sz="1600" dirty="0" smtClean="0"/>
              <a:t>in favor of non-motorized transport (bicycling and walking)</a:t>
            </a:r>
            <a:endParaRPr lang="en-US" sz="1600" dirty="0"/>
          </a:p>
        </p:txBody>
      </p:sp>
      <p:sp>
        <p:nvSpPr>
          <p:cNvPr id="4" name="Content Placeholder 3"/>
          <p:cNvSpPr>
            <a:spLocks noGrp="1"/>
          </p:cNvSpPr>
          <p:nvPr>
            <p:ph sz="half" idx="2"/>
          </p:nvPr>
        </p:nvSpPr>
        <p:spPr>
          <a:xfrm>
            <a:off x="4622352" y="3712542"/>
            <a:ext cx="3714126" cy="1001408"/>
          </a:xfrm>
        </p:spPr>
        <p:txBody>
          <a:bodyPr>
            <a:noAutofit/>
          </a:bodyPr>
          <a:lstStyle/>
          <a:p>
            <a:pPr marL="214313" indent="-214313">
              <a:buClr>
                <a:srgbClr val="58585A"/>
              </a:buClr>
              <a:buFont typeface="LucidaGrande" charset="0"/>
              <a:buChar char="■"/>
            </a:pPr>
            <a:r>
              <a:rPr lang="en-US" sz="1600" b="1" dirty="0"/>
              <a:t>Accelerate the introduction of carbon pricing </a:t>
            </a:r>
            <a:r>
              <a:rPr lang="en-US" sz="1600" dirty="0"/>
              <a:t>(including fuel subsidy reform)</a:t>
            </a:r>
            <a:endParaRPr lang="en-US" sz="1600" b="1" dirty="0"/>
          </a:p>
          <a:p>
            <a:pPr marL="214313" indent="-214313">
              <a:buClr>
                <a:srgbClr val="58585A"/>
              </a:buClr>
              <a:buFont typeface="LucidaGrande" charset="0"/>
              <a:buChar char="■"/>
            </a:pPr>
            <a:r>
              <a:rPr lang="en-US" sz="1600" b="1" dirty="0"/>
              <a:t>Roll out safety technologies </a:t>
            </a:r>
            <a:r>
              <a:rPr lang="en-US" sz="1600" dirty="0"/>
              <a:t>that can drastically reduce traffic accidents and fatalities</a:t>
            </a:r>
          </a:p>
        </p:txBody>
      </p:sp>
      <p:sp>
        <p:nvSpPr>
          <p:cNvPr id="5" name="Slide Number Placeholder 4"/>
          <p:cNvSpPr>
            <a:spLocks noGrp="1"/>
          </p:cNvSpPr>
          <p:nvPr>
            <p:ph type="sldNum" sz="quarter" idx="12"/>
          </p:nvPr>
        </p:nvSpPr>
        <p:spPr/>
        <p:txBody>
          <a:bodyPr/>
          <a:lstStyle/>
          <a:p>
            <a:fld id="{ACF3B966-0486-224C-976D-30CFFE616478}" type="slidenum">
              <a:rPr lang="en-US" smtClean="0"/>
              <a:pPr/>
              <a:t>9</a:t>
            </a:fld>
            <a:endParaRPr lang="en-US" dirty="0"/>
          </a:p>
        </p:txBody>
      </p:sp>
      <p:sp>
        <p:nvSpPr>
          <p:cNvPr id="6" name="TextBox 5"/>
          <p:cNvSpPr txBox="1"/>
          <p:nvPr/>
        </p:nvSpPr>
        <p:spPr>
          <a:xfrm>
            <a:off x="481082" y="1259825"/>
            <a:ext cx="7784144" cy="1077218"/>
          </a:xfrm>
          <a:prstGeom prst="rect">
            <a:avLst/>
          </a:prstGeom>
          <a:noFill/>
        </p:spPr>
        <p:txBody>
          <a:bodyPr wrap="square" rtlCol="0">
            <a:spAutoFit/>
          </a:bodyPr>
          <a:lstStyle/>
          <a:p>
            <a:r>
              <a:rPr lang="en-US" sz="1600" b="1" dirty="0">
                <a:solidFill>
                  <a:srgbClr val="25AFE5"/>
                </a:solidFill>
              </a:rPr>
              <a:t>We need scale and focus </a:t>
            </a:r>
            <a:r>
              <a:rPr lang="en-US" sz="1600" dirty="0">
                <a:solidFill>
                  <a:schemeClr val="tx1">
                    <a:lumMod val="75000"/>
                    <a:lumOff val="25000"/>
                  </a:schemeClr>
                </a:solidFill>
              </a:rPr>
              <a:t>to radically transform the movement of people and goods in the short, medium, and long-term. </a:t>
            </a:r>
          </a:p>
          <a:p>
            <a:endParaRPr lang="en-US" sz="1600" dirty="0">
              <a:solidFill>
                <a:schemeClr val="tx1">
                  <a:lumMod val="75000"/>
                  <a:lumOff val="25000"/>
                </a:schemeClr>
              </a:solidFill>
            </a:endParaRPr>
          </a:p>
          <a:p>
            <a:r>
              <a:rPr lang="en-US" sz="1600" dirty="0">
                <a:solidFill>
                  <a:schemeClr val="tx1">
                    <a:lumMod val="75000"/>
                    <a:lumOff val="25000"/>
                  </a:schemeClr>
                </a:solidFill>
              </a:rPr>
              <a:t>In the short-term: a set of </a:t>
            </a:r>
            <a:r>
              <a:rPr lang="en-US" sz="1600" b="1" dirty="0">
                <a:solidFill>
                  <a:schemeClr val="tx1">
                    <a:lumMod val="75000"/>
                    <a:lumOff val="25000"/>
                  </a:schemeClr>
                </a:solidFill>
              </a:rPr>
              <a:t>“quick-wins”</a:t>
            </a:r>
            <a:r>
              <a:rPr lang="en-US" sz="1600" dirty="0">
                <a:solidFill>
                  <a:schemeClr val="tx1">
                    <a:lumMod val="75000"/>
                    <a:lumOff val="25000"/>
                  </a:schemeClr>
                </a:solidFill>
              </a:rPr>
              <a:t>, such as:</a:t>
            </a:r>
            <a:endParaRPr lang="en-US" sz="1600" b="1" dirty="0">
              <a:solidFill>
                <a:schemeClr val="tx1">
                  <a:lumMod val="75000"/>
                  <a:lumOff val="25000"/>
                </a:schemeClr>
              </a:solidFill>
            </a:endParaRPr>
          </a:p>
        </p:txBody>
      </p:sp>
      <p:sp>
        <p:nvSpPr>
          <p:cNvPr id="8" name="Content Placeholder 2"/>
          <p:cNvSpPr txBox="1">
            <a:spLocks/>
          </p:cNvSpPr>
          <p:nvPr/>
        </p:nvSpPr>
        <p:spPr>
          <a:xfrm>
            <a:off x="620103" y="2575427"/>
            <a:ext cx="3687158" cy="541754"/>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Clr>
                <a:srgbClr val="58585A"/>
              </a:buClr>
              <a:buFont typeface="LucidaGrande" charset="0"/>
              <a:buChar char="■"/>
            </a:pPr>
            <a:r>
              <a:rPr lang="en-US" sz="1600" dirty="0"/>
              <a:t>Expanding </a:t>
            </a:r>
            <a:r>
              <a:rPr lang="en-US" sz="1600" b="1" dirty="0"/>
              <a:t>congestion/road charging</a:t>
            </a:r>
            <a:r>
              <a:rPr lang="en-US" sz="1600" dirty="0"/>
              <a:t> in major global cities </a:t>
            </a:r>
          </a:p>
        </p:txBody>
      </p:sp>
      <p:sp>
        <p:nvSpPr>
          <p:cNvPr id="9" name="Content Placeholder 3"/>
          <p:cNvSpPr txBox="1">
            <a:spLocks/>
          </p:cNvSpPr>
          <p:nvPr/>
        </p:nvSpPr>
        <p:spPr>
          <a:xfrm>
            <a:off x="4657978" y="2547491"/>
            <a:ext cx="3642874" cy="485106"/>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Clr>
                <a:srgbClr val="58585A"/>
              </a:buClr>
              <a:buFont typeface="LucidaGrande" charset="0"/>
              <a:buChar char="■"/>
            </a:pPr>
            <a:r>
              <a:rPr lang="en-US" sz="1600" b="1" dirty="0"/>
              <a:t>Modernizing</a:t>
            </a:r>
            <a:r>
              <a:rPr lang="en-US" sz="1600" dirty="0"/>
              <a:t> ageing rail fleets and traction systems</a:t>
            </a:r>
          </a:p>
        </p:txBody>
      </p:sp>
      <p:sp>
        <p:nvSpPr>
          <p:cNvPr id="10" name="TextBox 9"/>
          <p:cNvSpPr txBox="1"/>
          <p:nvPr/>
        </p:nvSpPr>
        <p:spPr>
          <a:xfrm>
            <a:off x="481082" y="3270981"/>
            <a:ext cx="5689802" cy="338554"/>
          </a:xfrm>
          <a:prstGeom prst="rect">
            <a:avLst/>
          </a:prstGeom>
          <a:noFill/>
        </p:spPr>
        <p:txBody>
          <a:bodyPr wrap="square" rtlCol="0">
            <a:spAutoFit/>
          </a:bodyPr>
          <a:lstStyle/>
          <a:p>
            <a:r>
              <a:rPr lang="en-US" sz="1600" dirty="0">
                <a:solidFill>
                  <a:schemeClr val="tx1">
                    <a:lumMod val="75000"/>
                    <a:lumOff val="25000"/>
                  </a:schemeClr>
                </a:solidFill>
              </a:rPr>
              <a:t>In the </a:t>
            </a:r>
            <a:r>
              <a:rPr lang="en-US" sz="1600" b="1" dirty="0">
                <a:solidFill>
                  <a:schemeClr val="tx1">
                    <a:lumMod val="75000"/>
                    <a:lumOff val="25000"/>
                  </a:schemeClr>
                </a:solidFill>
              </a:rPr>
              <a:t>medium-term: </a:t>
            </a:r>
            <a:r>
              <a:rPr lang="en-US" sz="1600" dirty="0">
                <a:solidFill>
                  <a:schemeClr val="tx1">
                    <a:lumMod val="75000"/>
                    <a:lumOff val="25000"/>
                  </a:schemeClr>
                </a:solidFill>
              </a:rPr>
              <a:t>actions, such as</a:t>
            </a:r>
            <a:r>
              <a:rPr lang="en-US" sz="16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68" y="325757"/>
            <a:ext cx="390270" cy="371537"/>
          </a:xfrm>
          <a:prstGeom prst="rect">
            <a:avLst/>
          </a:prstGeom>
        </p:spPr>
      </p:pic>
      <p:sp>
        <p:nvSpPr>
          <p:cNvPr id="12" name="TextBox 11"/>
          <p:cNvSpPr txBox="1"/>
          <p:nvPr/>
        </p:nvSpPr>
        <p:spPr>
          <a:xfrm>
            <a:off x="481082" y="5567957"/>
            <a:ext cx="7784144" cy="584775"/>
          </a:xfrm>
          <a:prstGeom prst="rect">
            <a:avLst/>
          </a:prstGeom>
          <a:noFill/>
        </p:spPr>
        <p:txBody>
          <a:bodyPr wrap="square" rtlCol="0">
            <a:spAutoFit/>
          </a:bodyPr>
          <a:lstStyle/>
          <a:p>
            <a:r>
              <a:rPr lang="en-US" sz="1600" dirty="0">
                <a:solidFill>
                  <a:schemeClr val="tx1">
                    <a:lumMod val="75000"/>
                    <a:lumOff val="25000"/>
                  </a:schemeClr>
                </a:solidFill>
              </a:rPr>
              <a:t>In the </a:t>
            </a:r>
            <a:r>
              <a:rPr lang="en-US" sz="1600" b="1" dirty="0">
                <a:solidFill>
                  <a:schemeClr val="tx1">
                    <a:lumMod val="75000"/>
                    <a:lumOff val="25000"/>
                  </a:schemeClr>
                </a:solidFill>
              </a:rPr>
              <a:t>long-term: </a:t>
            </a:r>
            <a:r>
              <a:rPr lang="en-US" sz="1600" dirty="0">
                <a:solidFill>
                  <a:schemeClr val="tx1">
                    <a:lumMod val="75000"/>
                    <a:lumOff val="25000"/>
                  </a:schemeClr>
                </a:solidFill>
              </a:rPr>
              <a:t>actions, such as a Global Roadmap for De-Carbonization of the Transport Sector</a:t>
            </a:r>
            <a:endParaRPr lang="en-US" sz="1600" dirty="0"/>
          </a:p>
        </p:txBody>
      </p:sp>
    </p:spTree>
    <p:extLst>
      <p:ext uri="{BB962C8B-B14F-4D97-AF65-F5344CB8AC3E}">
        <p14:creationId xmlns:p14="http://schemas.microsoft.com/office/powerpoint/2010/main" val="235565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10162</TotalTime>
  <Words>1165</Words>
  <Application>Microsoft Office PowerPoint</Application>
  <PresentationFormat>On-screen Show (4:3)</PresentationFormat>
  <Paragraphs>271</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Arial</vt:lpstr>
      <vt:lpstr>Calibri</vt:lpstr>
      <vt:lpstr>Calibri Light</vt:lpstr>
      <vt:lpstr>LucidaGrande</vt:lpstr>
      <vt:lpstr>Times New Roman</vt:lpstr>
      <vt:lpstr>Trebuchet MS</vt:lpstr>
      <vt:lpstr>Wingdings</vt:lpstr>
      <vt:lpstr>Retrospect</vt:lpstr>
      <vt:lpstr>PowerPoint Presentation</vt:lpstr>
      <vt:lpstr>PowerPoint Presentation</vt:lpstr>
      <vt:lpstr>IN KENYA</vt:lpstr>
      <vt:lpstr>GLOBAL CONTEXT</vt:lpstr>
      <vt:lpstr>PowerPoint Presentation</vt:lpstr>
      <vt:lpstr>VISION</vt:lpstr>
      <vt:lpstr>GLOBAL TRACKING FRAMEWORK</vt:lpstr>
      <vt:lpstr>CALL FOR ACTION</vt:lpstr>
      <vt:lpstr>BOLD AND AMBITIOUS ACTIONS</vt:lpstr>
      <vt:lpstr>GLOBAL COALITION</vt:lpstr>
      <vt:lpstr>SUSTAINABLE MOBILITY—THE WAY  FORWARD</vt:lpstr>
      <vt:lpstr>How can the IE Connect for Impact Contribute?</vt:lpstr>
      <vt:lpstr>MDB’s RESPONSE</vt:lpstr>
      <vt:lpstr>WORLD BANK RESPONSE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c:creator>
  <cp:lastModifiedBy>Aleksandra Liaplina</cp:lastModifiedBy>
  <cp:revision>613</cp:revision>
  <cp:lastPrinted>2016-05-10T12:42:04Z</cp:lastPrinted>
  <dcterms:created xsi:type="dcterms:W3CDTF">2015-11-27T06:45:27Z</dcterms:created>
  <dcterms:modified xsi:type="dcterms:W3CDTF">2016-06-14T07:50:57Z</dcterms:modified>
</cp:coreProperties>
</file>